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557" r:id="rId2"/>
    <p:sldId id="757" r:id="rId3"/>
    <p:sldId id="765" r:id="rId4"/>
    <p:sldId id="758" r:id="rId5"/>
    <p:sldId id="680" r:id="rId6"/>
    <p:sldId id="768" r:id="rId7"/>
    <p:sldId id="682" r:id="rId8"/>
    <p:sldId id="769" r:id="rId9"/>
    <p:sldId id="683" r:id="rId10"/>
    <p:sldId id="684" r:id="rId11"/>
    <p:sldId id="770" r:id="rId12"/>
    <p:sldId id="759" r:id="rId13"/>
    <p:sldId id="761" r:id="rId14"/>
    <p:sldId id="772" r:id="rId15"/>
    <p:sldId id="688" r:id="rId16"/>
    <p:sldId id="689" r:id="rId17"/>
    <p:sldId id="690" r:id="rId18"/>
    <p:sldId id="776" r:id="rId19"/>
    <p:sldId id="711" r:id="rId20"/>
    <p:sldId id="679" r:id="rId21"/>
    <p:sldId id="760" r:id="rId22"/>
    <p:sldId id="771" r:id="rId23"/>
    <p:sldId id="763" r:id="rId24"/>
    <p:sldId id="762" r:id="rId25"/>
    <p:sldId id="764" r:id="rId26"/>
    <p:sldId id="777" r:id="rId27"/>
    <p:sldId id="766" r:id="rId28"/>
    <p:sldId id="767" r:id="rId29"/>
    <p:sldId id="713" r:id="rId30"/>
    <p:sldId id="693" r:id="rId31"/>
    <p:sldId id="732" r:id="rId32"/>
    <p:sldId id="707" r:id="rId33"/>
    <p:sldId id="756" r:id="rId34"/>
    <p:sldId id="666" r:id="rId35"/>
    <p:sldId id="667" r:id="rId36"/>
    <p:sldId id="668" r:id="rId37"/>
    <p:sldId id="714" r:id="rId38"/>
    <p:sldId id="670" r:id="rId39"/>
    <p:sldId id="597" r:id="rId40"/>
    <p:sldId id="598" r:id="rId41"/>
    <p:sldId id="599" r:id="rId42"/>
    <p:sldId id="717" r:id="rId43"/>
    <p:sldId id="718" r:id="rId44"/>
    <p:sldId id="719" r:id="rId45"/>
    <p:sldId id="724" r:id="rId46"/>
    <p:sldId id="635" r:id="rId47"/>
    <p:sldId id="751" r:id="rId48"/>
    <p:sldId id="752" r:id="rId49"/>
    <p:sldId id="773" r:id="rId50"/>
    <p:sldId id="778" r:id="rId51"/>
    <p:sldId id="774" r:id="rId52"/>
    <p:sldId id="775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inberger, Daniel" initials="WD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A9EECC-70B0-456E-ADE5-21FB39E0C66E}" v="2" dt="2022-05-19T19:44:39.2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99" autoAdjust="0"/>
    <p:restoredTop sz="94660"/>
  </p:normalViewPr>
  <p:slideViewPr>
    <p:cSldViewPr snapToGrid="0">
      <p:cViewPr varScale="1">
        <p:scale>
          <a:sx n="67" d="100"/>
          <a:sy n="67" d="100"/>
        </p:scale>
        <p:origin x="49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inberger, Daniel" userId="1d150e4a-ea6d-4b23-8a52-7431fe025fb3" providerId="ADAL" clId="{C6A9EECC-70B0-456E-ADE5-21FB39E0C66E}"/>
    <pc:docChg chg="custSel addSld modSld">
      <pc:chgData name="Weinberger, Daniel" userId="1d150e4a-ea6d-4b23-8a52-7431fe025fb3" providerId="ADAL" clId="{C6A9EECC-70B0-456E-ADE5-21FB39E0C66E}" dt="2022-05-19T19:44:39.279" v="7" actId="27636"/>
      <pc:docMkLst>
        <pc:docMk/>
      </pc:docMkLst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0" sldId="488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516242133" sldId="68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072538106" sldId="684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698840933" sldId="685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119683791" sldId="687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036442616" sldId="688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18524600" sldId="689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892244369" sldId="690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3658784868" sldId="69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791513396" sldId="711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173795587" sldId="712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546503355" sldId="71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683658537" sldId="731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805990681" sldId="732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3579384242" sldId="73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402147387" sldId="734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45358669" sldId="735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081605404" sldId="755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471074561" sldId="756"/>
        </pc:sldMkLst>
      </pc:sldChg>
      <pc:sldChg chg="new">
        <pc:chgData name="Weinberger, Daniel" userId="1d150e4a-ea6d-4b23-8a52-7431fe025fb3" providerId="ADAL" clId="{C6A9EECC-70B0-456E-ADE5-21FB39E0C66E}" dt="2022-05-19T19:42:51.625" v="0" actId="680"/>
        <pc:sldMkLst>
          <pc:docMk/>
          <pc:sldMk cId="124272834" sldId="771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462418555" sldId="772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425801949" sldId="773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429413841" sldId="774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264443462" sldId="775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1110922208" sldId="776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57365223" sldId="777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2573776802" sldId="778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3478445148" sldId="779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3279029117" sldId="780"/>
        </pc:sldMkLst>
      </pc:sldChg>
      <pc:sldChg chg="add">
        <pc:chgData name="Weinberger, Daniel" userId="1d150e4a-ea6d-4b23-8a52-7431fe025fb3" providerId="ADAL" clId="{C6A9EECC-70B0-456E-ADE5-21FB39E0C66E}" dt="2022-05-19T19:43:35.377" v="1"/>
        <pc:sldMkLst>
          <pc:docMk/>
          <pc:sldMk cId="543658504" sldId="781"/>
        </pc:sldMkLst>
      </pc:sldChg>
      <pc:sldChg chg="new">
        <pc:chgData name="Weinberger, Daniel" userId="1d150e4a-ea6d-4b23-8a52-7431fe025fb3" providerId="ADAL" clId="{C6A9EECC-70B0-456E-ADE5-21FB39E0C66E}" dt="2022-05-19T19:43:42.853" v="2" actId="680"/>
        <pc:sldMkLst>
          <pc:docMk/>
          <pc:sldMk cId="3544628177" sldId="782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889471727" sldId="994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064201949" sldId="1054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363940269" sldId="1079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668067282" sldId="1080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4217726755" sldId="1081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980469547" sldId="1082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922191342" sldId="1085"/>
        </pc:sldMkLst>
      </pc:sldChg>
      <pc:sldChg chg="modSp add mod">
        <pc:chgData name="Weinberger, Daniel" userId="1d150e4a-ea6d-4b23-8a52-7431fe025fb3" providerId="ADAL" clId="{C6A9EECC-70B0-456E-ADE5-21FB39E0C66E}" dt="2022-05-19T19:44:39.257" v="4" actId="27636"/>
        <pc:sldMkLst>
          <pc:docMk/>
          <pc:sldMk cId="880404595" sldId="1086"/>
        </pc:sldMkLst>
        <pc:spChg chg="mod">
          <ac:chgData name="Weinberger, Daniel" userId="1d150e4a-ea6d-4b23-8a52-7431fe025fb3" providerId="ADAL" clId="{C6A9EECC-70B0-456E-ADE5-21FB39E0C66E}" dt="2022-05-19T19:44:39.257" v="4" actId="27636"/>
          <ac:spMkLst>
            <pc:docMk/>
            <pc:sldMk cId="880404595" sldId="1086"/>
            <ac:spMk id="3" creationId="{00000000-0000-0000-0000-000000000000}"/>
          </ac:spMkLst>
        </pc:spChg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133419694" sldId="1087"/>
        </pc:sldMkLst>
      </pc:sldChg>
      <pc:sldChg chg="modSp add mod">
        <pc:chgData name="Weinberger, Daniel" userId="1d150e4a-ea6d-4b23-8a52-7431fe025fb3" providerId="ADAL" clId="{C6A9EECC-70B0-456E-ADE5-21FB39E0C66E}" dt="2022-05-19T19:44:39.265" v="5" actId="27636"/>
        <pc:sldMkLst>
          <pc:docMk/>
          <pc:sldMk cId="270224342" sldId="1088"/>
        </pc:sldMkLst>
        <pc:spChg chg="mod">
          <ac:chgData name="Weinberger, Daniel" userId="1d150e4a-ea6d-4b23-8a52-7431fe025fb3" providerId="ADAL" clId="{C6A9EECC-70B0-456E-ADE5-21FB39E0C66E}" dt="2022-05-19T19:44:39.265" v="5" actId="27636"/>
          <ac:spMkLst>
            <pc:docMk/>
            <pc:sldMk cId="270224342" sldId="1088"/>
            <ac:spMk id="3" creationId="{99C673AC-38D1-489B-B9AD-78FF8D31481F}"/>
          </ac:spMkLst>
        </pc:spChg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724340595" sldId="1108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261852322" sldId="1110"/>
        </pc:sldMkLst>
      </pc:sldChg>
      <pc:sldChg chg="modSp add mod">
        <pc:chgData name="Weinberger, Daniel" userId="1d150e4a-ea6d-4b23-8a52-7431fe025fb3" providerId="ADAL" clId="{C6A9EECC-70B0-456E-ADE5-21FB39E0C66E}" dt="2022-05-19T19:44:39.275" v="6" actId="27636"/>
        <pc:sldMkLst>
          <pc:docMk/>
          <pc:sldMk cId="1763880894" sldId="1111"/>
        </pc:sldMkLst>
        <pc:spChg chg="mod">
          <ac:chgData name="Weinberger, Daniel" userId="1d150e4a-ea6d-4b23-8a52-7431fe025fb3" providerId="ADAL" clId="{C6A9EECC-70B0-456E-ADE5-21FB39E0C66E}" dt="2022-05-19T19:44:39.275" v="6" actId="27636"/>
          <ac:spMkLst>
            <pc:docMk/>
            <pc:sldMk cId="1763880894" sldId="1111"/>
            <ac:spMk id="3" creationId="{00000000-0000-0000-0000-000000000000}"/>
          </ac:spMkLst>
        </pc:spChg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436190750" sldId="1112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528686684" sldId="1113"/>
        </pc:sldMkLst>
      </pc:sldChg>
      <pc:sldChg chg="modSp add mod">
        <pc:chgData name="Weinberger, Daniel" userId="1d150e4a-ea6d-4b23-8a52-7431fe025fb3" providerId="ADAL" clId="{C6A9EECC-70B0-456E-ADE5-21FB39E0C66E}" dt="2022-05-19T19:44:39.279" v="7" actId="27636"/>
        <pc:sldMkLst>
          <pc:docMk/>
          <pc:sldMk cId="2333687203" sldId="1116"/>
        </pc:sldMkLst>
        <pc:spChg chg="mod">
          <ac:chgData name="Weinberger, Daniel" userId="1d150e4a-ea6d-4b23-8a52-7431fe025fb3" providerId="ADAL" clId="{C6A9EECC-70B0-456E-ADE5-21FB39E0C66E}" dt="2022-05-19T19:44:39.279" v="7" actId="27636"/>
          <ac:spMkLst>
            <pc:docMk/>
            <pc:sldMk cId="2333687203" sldId="1116"/>
            <ac:spMk id="4" creationId="{98291873-70AD-4286-BFDD-BB59F905695D}"/>
          </ac:spMkLst>
        </pc:spChg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3330435545" sldId="1125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119210847" sldId="1126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1645955321" sldId="1127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187873881" sldId="1129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241231076" sldId="1130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807686146" sldId="1131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279271782" sldId="1132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4116161663" sldId="1133"/>
        </pc:sldMkLst>
      </pc:sldChg>
      <pc:sldChg chg="add">
        <pc:chgData name="Weinberger, Daniel" userId="1d150e4a-ea6d-4b23-8a52-7431fe025fb3" providerId="ADAL" clId="{C6A9EECC-70B0-456E-ADE5-21FB39E0C66E}" dt="2022-05-19T19:44:39.205" v="3"/>
        <pc:sldMkLst>
          <pc:docMk/>
          <pc:sldMk cId="133702068" sldId="1134"/>
        </pc:sldMkLst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3.tiff>
</file>

<file path=ppt/media/image34.tiff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1E1BE-C8AD-4C3C-8D6E-54E179670970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CB934-CB38-431C-8F4F-B578C1106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95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5FE32C-8B9D-4D80-9BFD-DF30B0A1750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484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5FE32C-8B9D-4D80-9BFD-DF30B0A1750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089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1B9BA-86F8-4545-9031-28AF89D229F1}" type="slidenum">
              <a:rPr lang="ja-JP" altLang="en-US" smtClean="0">
                <a:solidFill>
                  <a:prstClr val="black"/>
                </a:solidFill>
                <a:ea typeface="ＭＳ Ｐゴシック" charset="-128"/>
              </a:rPr>
              <a:pPr/>
              <a:t>43</a:t>
            </a:fld>
            <a:endParaRPr lang="ja-JP" altLang="en-US">
              <a:solidFill>
                <a:prstClr val="black"/>
              </a:solidFill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52105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96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24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23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353800" y="-79047"/>
            <a:ext cx="825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Yale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081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22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61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801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48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01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94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7B2C3-D005-452D-B422-053E0D6EE76F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28EFA-C5EC-4FD6-9E2A-6726E4A14B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4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weinbergerlab.shinyapps.io/ITS_Poisson_Power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weinbergerlab.shinyapps.io/ITS_Poisson_Power/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vaccineevaluationworkshop.github.io/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8520854/" TargetMode="External"/><Relationship Id="rId2" Type="http://schemas.openxmlformats.org/officeDocument/2006/relationships/hyperlink" Target="https://pubmed.ncbi.nlm.nih.gov/28154145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ubmed.ncbi.nlm.nih.gov/33447734/" TargetMode="External"/><Relationship Id="rId5" Type="http://schemas.openxmlformats.org/officeDocument/2006/relationships/hyperlink" Target="https://pubmed.ncbi.nlm.nih.gov/33117962/" TargetMode="External"/><Relationship Id="rId4" Type="http://schemas.openxmlformats.org/officeDocument/2006/relationships/hyperlink" Target="https://pubmed.ncbi.nlm.nih.gov/28767518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949842" y="873480"/>
            <a:ext cx="10292316" cy="1880353"/>
          </a:xfrm>
        </p:spPr>
        <p:txBody>
          <a:bodyPr>
            <a:normAutofit/>
          </a:bodyPr>
          <a:lstStyle/>
          <a:p>
            <a:pPr algn="ctr"/>
            <a:b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ISPPPD WS1: </a:t>
            </a:r>
            <a:b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Evaluating Vaccine Impact using Time Series Data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2895600" y="3241999"/>
            <a:ext cx="6400800" cy="2835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Dan Weinberger, PhD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Epidemiology of Microbial Diseases</a:t>
            </a:r>
          </a:p>
          <a:p>
            <a:pPr marL="0" indent="0" algn="ctr">
              <a:buNone/>
            </a:pPr>
            <a:r>
              <a:rPr lang="en-US" sz="2400" dirty="0"/>
              <a:t>Yale School of Public Health</a:t>
            </a:r>
          </a:p>
          <a:p>
            <a:pPr marL="0" indent="0" algn="ctr">
              <a:buNone/>
            </a:pPr>
            <a:endParaRPr lang="en-US" sz="2400" dirty="0"/>
          </a:p>
        </p:txBody>
      </p:sp>
      <p:pic>
        <p:nvPicPr>
          <p:cNvPr id="6" name="Picture 2" descr="https://encrypted-tbn1.gstatic.com/images?q=tbn:ANd9GcRAhZjbuiW9AqixrgJO9c6wIPOaDDG_xCLKwnFapCX8eYfyelNmw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15400" y="5311139"/>
            <a:ext cx="1038578" cy="1219200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00" b="30088"/>
          <a:stretch/>
        </p:blipFill>
        <p:spPr>
          <a:xfrm>
            <a:off x="2133601" y="5715001"/>
            <a:ext cx="1396365" cy="72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59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3BE0F27-F911-4022-9A4F-357CD10FF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823" y="390743"/>
            <a:ext cx="9876267" cy="651613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16B2E96-C6A7-4F1B-B6CE-740F0ECE9D73}"/>
              </a:ext>
            </a:extLst>
          </p:cNvPr>
          <p:cNvCxnSpPr>
            <a:cxnSpLocks/>
          </p:cNvCxnSpPr>
          <p:nvPr/>
        </p:nvCxnSpPr>
        <p:spPr>
          <a:xfrm flipV="1">
            <a:off x="7019259" y="2023675"/>
            <a:ext cx="2543864" cy="1012091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8B0AAAE-9856-473D-BBEB-AD8A59E06FB9}"/>
              </a:ext>
            </a:extLst>
          </p:cNvPr>
          <p:cNvCxnSpPr>
            <a:cxnSpLocks/>
          </p:cNvCxnSpPr>
          <p:nvPr/>
        </p:nvCxnSpPr>
        <p:spPr>
          <a:xfrm flipV="1">
            <a:off x="6970710" y="2741665"/>
            <a:ext cx="2612527" cy="304868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DA95FE4-C752-4559-963F-CC0E926D6478}"/>
              </a:ext>
            </a:extLst>
          </p:cNvPr>
          <p:cNvSpPr txBox="1"/>
          <p:nvPr/>
        </p:nvSpPr>
        <p:spPr>
          <a:xfrm>
            <a:off x="8084127" y="2078649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C5F54E4-DCA5-4FA4-BC8D-E43D8ECF2A52}"/>
              </a:ext>
            </a:extLst>
          </p:cNvPr>
          <p:cNvCxnSpPr>
            <a:cxnSpLocks/>
          </p:cNvCxnSpPr>
          <p:nvPr/>
        </p:nvCxnSpPr>
        <p:spPr>
          <a:xfrm flipV="1">
            <a:off x="2216727" y="3035766"/>
            <a:ext cx="4679841" cy="998268"/>
          </a:xfrm>
          <a:prstGeom prst="line">
            <a:avLst/>
          </a:prstGeom>
          <a:ln w="28575" cap="sq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ight Brace 4">
            <a:extLst>
              <a:ext uri="{FF2B5EF4-FFF2-40B4-BE49-F238E27FC236}">
                <a16:creationId xmlns:a16="http://schemas.microsoft.com/office/drawing/2014/main" id="{DE4A2E86-3B5D-4D4C-991E-590597B54363}"/>
              </a:ext>
            </a:extLst>
          </p:cNvPr>
          <p:cNvSpPr/>
          <p:nvPr/>
        </p:nvSpPr>
        <p:spPr>
          <a:xfrm>
            <a:off x="9783877" y="2295105"/>
            <a:ext cx="238213" cy="517271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668ACA4-28BA-4005-A173-D61D3897E53E}"/>
              </a:ext>
            </a:extLst>
          </p:cNvPr>
          <p:cNvCxnSpPr>
            <a:cxnSpLocks/>
          </p:cNvCxnSpPr>
          <p:nvPr/>
        </p:nvCxnSpPr>
        <p:spPr>
          <a:xfrm flipV="1">
            <a:off x="6982055" y="2385951"/>
            <a:ext cx="2555746" cy="649814"/>
          </a:xfrm>
          <a:prstGeom prst="line">
            <a:avLst/>
          </a:prstGeom>
          <a:ln w="28575">
            <a:solidFill>
              <a:srgbClr val="2E75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854A069-647D-4F9A-9108-800A2542D0B5}"/>
              </a:ext>
            </a:extLst>
          </p:cNvPr>
          <p:cNvSpPr txBox="1"/>
          <p:nvPr/>
        </p:nvSpPr>
        <p:spPr>
          <a:xfrm>
            <a:off x="1925945" y="5076837"/>
            <a:ext cx="5042892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D33BF7-C016-4AB3-AE4C-33D7CB29145D}"/>
              </a:ext>
            </a:extLst>
          </p:cNvPr>
          <p:cNvSpPr txBox="1"/>
          <p:nvPr/>
        </p:nvSpPr>
        <p:spPr>
          <a:xfrm>
            <a:off x="7600903" y="5071079"/>
            <a:ext cx="2323070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AADEB-2128-4071-9E60-BE12DC59BED6}"/>
              </a:ext>
            </a:extLst>
          </p:cNvPr>
          <p:cNvSpPr txBox="1"/>
          <p:nvPr/>
        </p:nvSpPr>
        <p:spPr>
          <a:xfrm>
            <a:off x="6969164" y="5071243"/>
            <a:ext cx="631739" cy="276999"/>
          </a:xfrm>
          <a:prstGeom prst="rect">
            <a:avLst/>
          </a:prstGeom>
          <a:solidFill>
            <a:srgbClr val="FFC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US" sz="12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5E259B1-50F3-4780-9944-668504E7A7A8}"/>
              </a:ext>
            </a:extLst>
          </p:cNvPr>
          <p:cNvCxnSpPr>
            <a:cxnSpLocks/>
          </p:cNvCxnSpPr>
          <p:nvPr/>
        </p:nvCxnSpPr>
        <p:spPr>
          <a:xfrm flipV="1">
            <a:off x="6900944" y="2295105"/>
            <a:ext cx="2615190" cy="747926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02D18A4-BB82-4940-B351-6C25E8A6FF7D}"/>
              </a:ext>
            </a:extLst>
          </p:cNvPr>
          <p:cNvSpPr txBox="1"/>
          <p:nvPr/>
        </p:nvSpPr>
        <p:spPr>
          <a:xfrm>
            <a:off x="10034837" y="2095334"/>
            <a:ext cx="1390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Vaccine effect?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BBDC73-D2C6-4D65-8F84-5F7F6B597600}"/>
              </a:ext>
            </a:extLst>
          </p:cNvPr>
          <p:cNvSpPr/>
          <p:nvPr/>
        </p:nvSpPr>
        <p:spPr>
          <a:xfrm>
            <a:off x="6846487" y="1690688"/>
            <a:ext cx="4812955" cy="3888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8E4C4C-3939-425B-B169-1AEB53B9885A}"/>
              </a:ext>
            </a:extLst>
          </p:cNvPr>
          <p:cNvCxnSpPr>
            <a:cxnSpLocks/>
          </p:cNvCxnSpPr>
          <p:nvPr/>
        </p:nvCxnSpPr>
        <p:spPr>
          <a:xfrm>
            <a:off x="6606232" y="2363154"/>
            <a:ext cx="290336" cy="4340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F5B21E2-576F-474B-9DF3-59241AF9DAEB}"/>
              </a:ext>
            </a:extLst>
          </p:cNvPr>
          <p:cNvSpPr/>
          <p:nvPr/>
        </p:nvSpPr>
        <p:spPr>
          <a:xfrm>
            <a:off x="7348245" y="5457476"/>
            <a:ext cx="4311197" cy="875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40FDDE5D-620F-4C4B-8EDC-3FDB7894D127}"/>
              </a:ext>
            </a:extLst>
          </p:cNvPr>
          <p:cNvSpPr/>
          <p:nvPr/>
        </p:nvSpPr>
        <p:spPr>
          <a:xfrm>
            <a:off x="9921123" y="2316538"/>
            <a:ext cx="113714" cy="4571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itle 55">
            <a:extLst>
              <a:ext uri="{FF2B5EF4-FFF2-40B4-BE49-F238E27FC236}">
                <a16:creationId xmlns:a16="http://schemas.microsoft.com/office/drawing/2014/main" id="{7E1FCB48-0D24-4428-B755-93D50502D74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Estimating the effect of vaccine</a:t>
            </a:r>
            <a:endParaRPr lang="en-US" dirty="0"/>
          </a:p>
        </p:txBody>
      </p:sp>
      <p:sp>
        <p:nvSpPr>
          <p:cNvPr id="29" name="Right Brace 28">
            <a:extLst>
              <a:ext uri="{FF2B5EF4-FFF2-40B4-BE49-F238E27FC236}">
                <a16:creationId xmlns:a16="http://schemas.microsoft.com/office/drawing/2014/main" id="{3DB8010A-970A-482F-AD1E-22AFE9324556}"/>
              </a:ext>
            </a:extLst>
          </p:cNvPr>
          <p:cNvSpPr/>
          <p:nvPr/>
        </p:nvSpPr>
        <p:spPr>
          <a:xfrm>
            <a:off x="9739767" y="2023675"/>
            <a:ext cx="248081" cy="269651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53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  <p:bldP spid="13" grpId="0" animBg="1"/>
      <p:bldP spid="15" grpId="0" animBg="1"/>
      <p:bldP spid="27" grpId="0" animBg="1"/>
      <p:bldP spid="2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5ABF0-9E6B-49B5-8E2E-3F1AF21FA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Major types of analyses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9D0234-67C1-4E01-846F-0654CBD482EA}"/>
              </a:ext>
            </a:extLst>
          </p:cNvPr>
          <p:cNvSpPr txBox="1"/>
          <p:nvPr/>
        </p:nvSpPr>
        <p:spPr>
          <a:xfrm>
            <a:off x="3347680" y="3102001"/>
            <a:ext cx="1481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ARIMA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F70EB4-0C83-43AD-972B-98594CCB8465}"/>
              </a:ext>
            </a:extLst>
          </p:cNvPr>
          <p:cNvSpPr txBox="1"/>
          <p:nvPr/>
        </p:nvSpPr>
        <p:spPr>
          <a:xfrm>
            <a:off x="5848691" y="3080782"/>
            <a:ext cx="3152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Interrupted time series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BE50BC-6DF8-403D-879C-9BC7FBA48E00}"/>
              </a:ext>
            </a:extLst>
          </p:cNvPr>
          <p:cNvSpPr txBox="1"/>
          <p:nvPr/>
        </p:nvSpPr>
        <p:spPr>
          <a:xfrm>
            <a:off x="278679" y="3038474"/>
            <a:ext cx="25639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Synthetic controls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A543E8-BBC3-4094-9548-6A60C9FA1727}"/>
              </a:ext>
            </a:extLst>
          </p:cNvPr>
          <p:cNvSpPr txBox="1"/>
          <p:nvPr/>
        </p:nvSpPr>
        <p:spPr>
          <a:xfrm>
            <a:off x="6974581" y="1795774"/>
            <a:ext cx="49461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Fit model to full time series, compare </a:t>
            </a:r>
          </a:p>
          <a:p>
            <a:pPr algn="ctr"/>
            <a:r>
              <a:rPr lang="en-US" sz="2000" dirty="0"/>
              <a:t>model fitted changes to extrapolated changes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BB094C-D624-4437-A8FE-1160B48AF1A3}"/>
              </a:ext>
            </a:extLst>
          </p:cNvPr>
          <p:cNvSpPr txBox="1"/>
          <p:nvPr/>
        </p:nvSpPr>
        <p:spPr>
          <a:xfrm>
            <a:off x="179733" y="1754217"/>
            <a:ext cx="452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Fit model to pre-vaccine period only, </a:t>
            </a:r>
          </a:p>
          <a:p>
            <a:pPr algn="ctr"/>
            <a:r>
              <a:rPr lang="en-US" sz="2000" dirty="0"/>
              <a:t>then extrapolate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A3F5FF-8E52-4AF2-BEAE-D37D27F4BFBF}"/>
              </a:ext>
            </a:extLst>
          </p:cNvPr>
          <p:cNvSpPr txBox="1"/>
          <p:nvPr/>
        </p:nvSpPr>
        <p:spPr>
          <a:xfrm>
            <a:off x="4097183" y="5203872"/>
            <a:ext cx="19988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With </a:t>
            </a:r>
            <a:r>
              <a:rPr lang="en-US" sz="2000" i="1" dirty="0"/>
              <a:t>adjustment</a:t>
            </a:r>
            <a:r>
              <a:rPr lang="en-US" sz="2000" dirty="0"/>
              <a:t> </a:t>
            </a:r>
          </a:p>
          <a:p>
            <a:pPr algn="ctr"/>
            <a:r>
              <a:rPr lang="en-US" sz="2000" dirty="0"/>
              <a:t>using controls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76DE19-4772-40BB-8555-2339A41D217F}"/>
              </a:ext>
            </a:extLst>
          </p:cNvPr>
          <p:cNvSpPr txBox="1"/>
          <p:nvPr/>
        </p:nvSpPr>
        <p:spPr>
          <a:xfrm>
            <a:off x="7104716" y="5203872"/>
            <a:ext cx="23429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With </a:t>
            </a:r>
            <a:r>
              <a:rPr lang="en-US" sz="2000" i="1" dirty="0"/>
              <a:t>comparison</a:t>
            </a:r>
            <a:r>
              <a:rPr lang="en-US" sz="2000" dirty="0"/>
              <a:t> to controls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B64D2C-897A-45B5-A45B-A25BC70BBC77}"/>
              </a:ext>
            </a:extLst>
          </p:cNvPr>
          <p:cNvSpPr txBox="1"/>
          <p:nvPr/>
        </p:nvSpPr>
        <p:spPr>
          <a:xfrm>
            <a:off x="6066255" y="5911758"/>
            <a:ext cx="181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No controls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4AB7D983-8ED6-4EA6-84DE-25CBBED21160}"/>
              </a:ext>
            </a:extLst>
          </p:cNvPr>
          <p:cNvSpPr/>
          <p:nvPr/>
        </p:nvSpPr>
        <p:spPr>
          <a:xfrm rot="5400000">
            <a:off x="2315246" y="1734708"/>
            <a:ext cx="549153" cy="20583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E3C45276-9460-4DB2-A932-EA01EAB625A8}"/>
              </a:ext>
            </a:extLst>
          </p:cNvPr>
          <p:cNvSpPr/>
          <p:nvPr/>
        </p:nvSpPr>
        <p:spPr>
          <a:xfrm rot="5400000">
            <a:off x="8726889" y="1067948"/>
            <a:ext cx="549153" cy="352936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C3A67470-9DB1-4531-9F90-123BC3043260}"/>
              </a:ext>
            </a:extLst>
          </p:cNvPr>
          <p:cNvSpPr/>
          <p:nvPr/>
        </p:nvSpPr>
        <p:spPr>
          <a:xfrm rot="16200000">
            <a:off x="6803929" y="1706390"/>
            <a:ext cx="549153" cy="635735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63A698-15C2-4DEC-B767-60DA624BF2D9}"/>
              </a:ext>
            </a:extLst>
          </p:cNvPr>
          <p:cNvSpPr txBox="1"/>
          <p:nvPr/>
        </p:nvSpPr>
        <p:spPr>
          <a:xfrm>
            <a:off x="9447662" y="3061906"/>
            <a:ext cx="3152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Pre-post analysis</a:t>
            </a:r>
          </a:p>
        </p:txBody>
      </p:sp>
    </p:spTree>
    <p:extLst>
      <p:ext uri="{BB962C8B-B14F-4D97-AF65-F5344CB8AC3E}">
        <p14:creationId xmlns:p14="http://schemas.microsoft.com/office/powerpoint/2010/main" val="75139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 animBg="1"/>
      <p:bldP spid="12" grpId="0" animBg="1"/>
      <p:bldP spid="13" grpId="0" animBg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15C1-E754-4F97-A0DA-B843B5590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190817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Some simple models, </a:t>
            </a:r>
            <a:br>
              <a:rPr lang="en-US" dirty="0"/>
            </a:br>
            <a:r>
              <a:rPr lang="en-US" dirty="0"/>
              <a:t>extrapolated from pre-vaccine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1DB41A-C0BC-4A19-8808-B5975B886761}"/>
              </a:ext>
            </a:extLst>
          </p:cNvPr>
          <p:cNvSpPr txBox="1"/>
          <p:nvPr/>
        </p:nvSpPr>
        <p:spPr>
          <a:xfrm>
            <a:off x="2219325" y="4032042"/>
            <a:ext cx="8806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Vaccine Impact= Observed vs expected over specified time intervals</a:t>
            </a:r>
          </a:p>
        </p:txBody>
      </p:sp>
    </p:spTree>
    <p:extLst>
      <p:ext uri="{BB962C8B-B14F-4D97-AF65-F5344CB8AC3E}">
        <p14:creationId xmlns:p14="http://schemas.microsoft.com/office/powerpoint/2010/main" val="2123677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071" y="17138"/>
            <a:ext cx="10515600" cy="1325563"/>
          </a:xfrm>
        </p:spPr>
        <p:txBody>
          <a:bodyPr/>
          <a:lstStyle/>
          <a:p>
            <a:r>
              <a:rPr lang="en-US" b="1" dirty="0"/>
              <a:t>Pre-post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5306" y="1003475"/>
            <a:ext cx="9258373" cy="578097"/>
          </a:xfrm>
        </p:spPr>
        <p:txBody>
          <a:bodyPr>
            <a:normAutofit fontScale="92500" lnSpcReduction="20000"/>
          </a:bodyPr>
          <a:lstStyle/>
          <a:p>
            <a:r>
              <a:rPr lang="en-US" sz="1600" dirty="0"/>
              <a:t>Simplest case: </a:t>
            </a:r>
            <a:r>
              <a:rPr lang="en-US" sz="1600" dirty="0">
                <a:solidFill>
                  <a:srgbClr val="FF0000"/>
                </a:solidFill>
              </a:rPr>
              <a:t>stationary</a:t>
            </a:r>
            <a:r>
              <a:rPr lang="en-US" sz="1600" dirty="0"/>
              <a:t> data ; no trends, no seasonality</a:t>
            </a:r>
          </a:p>
          <a:p>
            <a:r>
              <a:rPr lang="en-US" sz="1600" dirty="0"/>
              <a:t>Test whether mean number of cases declines post-PCV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72329" y="692358"/>
            <a:ext cx="40327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Simple model: </a:t>
            </a:r>
          </a:p>
          <a:p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Pneumonia</a:t>
            </a:r>
            <a:r>
              <a:rPr lang="en-US" sz="2400" baseline="-25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~ Poisson(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lambda</a:t>
            </a:r>
            <a:r>
              <a:rPr lang="en-US" sz="2400" baseline="-25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Log(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lambda</a:t>
            </a:r>
            <a:r>
              <a:rPr lang="en-US" sz="2400" baseline="-25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) = b0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5480071-4FB6-417C-878C-F75C6AFD7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8590" y="2005482"/>
            <a:ext cx="8562975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74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301D4-AA08-4687-B6CC-ADEA4436D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for seasonality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8055B-D572-4839-974B-AF68A97A0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Harmonics</a:t>
            </a:r>
          </a:p>
          <a:p>
            <a:endParaRPr lang="en-US" dirty="0"/>
          </a:p>
          <a:p>
            <a:r>
              <a:rPr lang="en-US" dirty="0"/>
              <a:t>Monthly categorical variables</a:t>
            </a:r>
          </a:p>
          <a:p>
            <a:pPr lvl="1"/>
            <a:r>
              <a:rPr lang="en-US" dirty="0"/>
              <a:t>Estimates average in each month and adjusts expected value accordingly</a:t>
            </a:r>
          </a:p>
          <a:p>
            <a:endParaRPr lang="en-US" dirty="0"/>
          </a:p>
          <a:p>
            <a:r>
              <a:rPr lang="en-US" dirty="0"/>
              <a:t>Seasonal ARIMA (e.g., 12 month lags in the data)</a:t>
            </a:r>
          </a:p>
          <a:p>
            <a:pPr lvl="1"/>
            <a:r>
              <a:rPr lang="en-US" dirty="0"/>
              <a:t>Seasonal differences (</a:t>
            </a:r>
            <a:r>
              <a:rPr lang="en-US" dirty="0" err="1"/>
              <a:t>X</a:t>
            </a:r>
            <a:r>
              <a:rPr lang="en-US" baseline="-25000" dirty="0" err="1"/>
              <a:t>t</a:t>
            </a:r>
            <a:r>
              <a:rPr lang="en-US" dirty="0"/>
              <a:t> – X</a:t>
            </a:r>
            <a:r>
              <a:rPr lang="en-US" baseline="-25000" dirty="0"/>
              <a:t>t-12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Flexible spline functions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D9B5A09-7BBC-4208-94D5-BC43F0A145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3849" b="35861"/>
          <a:stretch/>
        </p:blipFill>
        <p:spPr>
          <a:xfrm>
            <a:off x="3199308" y="1551750"/>
            <a:ext cx="7127316" cy="111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826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071" y="17138"/>
            <a:ext cx="10515600" cy="1325563"/>
          </a:xfrm>
        </p:spPr>
        <p:txBody>
          <a:bodyPr/>
          <a:lstStyle/>
          <a:p>
            <a:r>
              <a:rPr lang="en-US" b="1" dirty="0"/>
              <a:t>Pre-post </a:t>
            </a:r>
            <a:r>
              <a:rPr lang="en-US" b="1" dirty="0" err="1"/>
              <a:t>analysis+seasonality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761117" y="1216259"/>
            <a:ext cx="51196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Seasonal model: </a:t>
            </a:r>
          </a:p>
          <a:p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Pneumonia</a:t>
            </a:r>
            <a:r>
              <a:rPr lang="en-US" sz="2400" baseline="-25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~Poisson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lambda</a:t>
            </a:r>
            <a:r>
              <a:rPr lang="en-US" sz="2400" baseline="-25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Log(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lambda</a:t>
            </a:r>
            <a:r>
              <a:rPr lang="en-US" sz="2400" baseline="-25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)=b0 + b1*sin12 +b2*cos12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511DC29-A692-434A-9E1A-1BCE703A7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306" y="2688621"/>
            <a:ext cx="907732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44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071" y="17138"/>
            <a:ext cx="10515600" cy="1325563"/>
          </a:xfrm>
        </p:spPr>
        <p:txBody>
          <a:bodyPr/>
          <a:lstStyle/>
          <a:p>
            <a:r>
              <a:rPr lang="en-US" b="1" dirty="0"/>
              <a:t>Pre-post </a:t>
            </a:r>
            <a:r>
              <a:rPr lang="en-US" b="1" dirty="0" err="1"/>
              <a:t>analysis+seasonality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5306" y="1003475"/>
            <a:ext cx="9258373" cy="578097"/>
          </a:xfrm>
        </p:spPr>
        <p:txBody>
          <a:bodyPr>
            <a:normAutofit/>
          </a:bodyPr>
          <a:lstStyle/>
          <a:p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602871" y="1188543"/>
            <a:ext cx="51196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Seasonal model: </a:t>
            </a:r>
          </a:p>
          <a:p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Pneumonia</a:t>
            </a:r>
            <a:r>
              <a:rPr lang="en-US" sz="2400" baseline="-25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~Poisson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lambda</a:t>
            </a:r>
            <a:r>
              <a:rPr lang="en-US" sz="2400" baseline="-25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Log(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lambda</a:t>
            </a:r>
            <a:r>
              <a:rPr lang="en-US" sz="2400" baseline="-25000" dirty="0" err="1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)=b0 + b1*sin12 +b2*cos12</a:t>
            </a:r>
          </a:p>
          <a:p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437CBAD-57C7-4BE7-9EDF-96ADD1776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5870" y="2752977"/>
            <a:ext cx="7174230" cy="408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53" y="-33040"/>
            <a:ext cx="10515600" cy="1325563"/>
          </a:xfrm>
        </p:spPr>
        <p:txBody>
          <a:bodyPr/>
          <a:lstStyle/>
          <a:p>
            <a:r>
              <a:rPr lang="en-US" b="1" dirty="0"/>
              <a:t>Pre-post </a:t>
            </a:r>
            <a:r>
              <a:rPr lang="en-US" b="1" dirty="0" err="1"/>
              <a:t>analysis+seasonality</a:t>
            </a:r>
            <a:r>
              <a:rPr lang="en-US" b="1" dirty="0"/>
              <a:t> + linear trend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124" y="884039"/>
            <a:ext cx="9258373" cy="578097"/>
          </a:xfrm>
        </p:spPr>
        <p:txBody>
          <a:bodyPr>
            <a:normAutofit/>
          </a:bodyPr>
          <a:lstStyle/>
          <a:p>
            <a:r>
              <a:rPr lang="en-US" sz="1600" dirty="0"/>
              <a:t>Test whether mean number of cases declines post-PCV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59310" y="1046637"/>
            <a:ext cx="64284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Seasonal model: 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Pneumonia</a:t>
            </a:r>
            <a:r>
              <a:rPr lang="en-US" sz="2400" baseline="-25000" dirty="0" err="1">
                <a:solidFill>
                  <a:schemeClr val="tx2"/>
                </a:solidFill>
              </a:rPr>
              <a:t>t</a:t>
            </a:r>
            <a:r>
              <a:rPr lang="en-US" sz="2400" dirty="0" err="1">
                <a:solidFill>
                  <a:schemeClr val="tx2"/>
                </a:solidFill>
              </a:rPr>
              <a:t>~Poisson</a:t>
            </a:r>
            <a:r>
              <a:rPr lang="en-US" sz="2400" dirty="0">
                <a:solidFill>
                  <a:schemeClr val="tx2"/>
                </a:solidFill>
              </a:rPr>
              <a:t>(</a:t>
            </a:r>
            <a:r>
              <a:rPr lang="en-US" sz="2400" dirty="0" err="1">
                <a:solidFill>
                  <a:schemeClr val="tx2"/>
                </a:solidFill>
              </a:rPr>
              <a:t>lambda</a:t>
            </a:r>
            <a:r>
              <a:rPr lang="en-US" sz="2400" baseline="-25000" dirty="0" err="1">
                <a:solidFill>
                  <a:schemeClr val="tx2"/>
                </a:solidFill>
              </a:rPr>
              <a:t>t</a:t>
            </a:r>
            <a:r>
              <a:rPr lang="en-US" sz="2400" dirty="0">
                <a:solidFill>
                  <a:schemeClr val="tx2"/>
                </a:solidFill>
              </a:rPr>
              <a:t>)</a:t>
            </a:r>
          </a:p>
          <a:p>
            <a:r>
              <a:rPr lang="en-US" sz="2400" dirty="0">
                <a:solidFill>
                  <a:schemeClr val="tx2"/>
                </a:solidFill>
              </a:rPr>
              <a:t>Log(</a:t>
            </a:r>
            <a:r>
              <a:rPr lang="en-US" sz="2400" dirty="0" err="1">
                <a:solidFill>
                  <a:schemeClr val="tx2"/>
                </a:solidFill>
              </a:rPr>
              <a:t>lambda</a:t>
            </a:r>
            <a:r>
              <a:rPr lang="en-US" sz="2400" baseline="-25000" dirty="0" err="1">
                <a:solidFill>
                  <a:schemeClr val="tx2"/>
                </a:solidFill>
              </a:rPr>
              <a:t>t</a:t>
            </a:r>
            <a:r>
              <a:rPr lang="en-US" sz="2400" dirty="0">
                <a:solidFill>
                  <a:schemeClr val="tx2"/>
                </a:solidFill>
              </a:rPr>
              <a:t>)=b0 +b1*sin12 +b2*cos12 +b3*trend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D11DE4B-CA36-4237-9987-8CEEDA127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5868" y="2209602"/>
            <a:ext cx="8480628" cy="43763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9BF7D8-950B-4259-89F2-941ED1E8FC05}"/>
              </a:ext>
            </a:extLst>
          </p:cNvPr>
          <p:cNvSpPr txBox="1"/>
          <p:nvPr/>
        </p:nvSpPr>
        <p:spPr>
          <a:xfrm>
            <a:off x="7942811" y="4397752"/>
            <a:ext cx="3233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your evaluation period? </a:t>
            </a:r>
          </a:p>
          <a:p>
            <a:r>
              <a:rPr lang="en-US" dirty="0"/>
              <a:t>Last 2 years? Last 3 years?</a:t>
            </a:r>
          </a:p>
        </p:txBody>
      </p:sp>
    </p:spTree>
    <p:extLst>
      <p:ext uri="{BB962C8B-B14F-4D97-AF65-F5344CB8AC3E}">
        <p14:creationId xmlns:p14="http://schemas.microsoft.com/office/powerpoint/2010/main" val="89224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B33E3-3EA9-49D6-B6AB-50A8A5196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681037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Interrupted time series (ITS) models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6821F-8D1D-47C4-A6F3-1476EDC47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Fit to the entire time series (pre and post)</a:t>
            </a:r>
          </a:p>
          <a:p>
            <a:r>
              <a:rPr lang="en-US" dirty="0"/>
              <a:t>Advantage: explicitly tests and quantifies the vaccine-associated change within the regression model</a:t>
            </a:r>
          </a:p>
          <a:p>
            <a:r>
              <a:rPr lang="en-US" dirty="0"/>
              <a:t>BUT:</a:t>
            </a:r>
          </a:p>
          <a:p>
            <a:pPr lvl="1"/>
            <a:r>
              <a:rPr lang="en-US" dirty="0"/>
              <a:t>Need to specify when change in disease rates will occur</a:t>
            </a:r>
          </a:p>
          <a:p>
            <a:pPr lvl="1"/>
            <a:r>
              <a:rPr lang="en-US" dirty="0"/>
              <a:t>Counterfactual is still effectively based on extrapolation from the pre-vaccine period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2CA286-91CE-45DF-98F5-711AEC35FD99}"/>
              </a:ext>
            </a:extLst>
          </p:cNvPr>
          <p:cNvSpPr txBox="1"/>
          <p:nvPr/>
        </p:nvSpPr>
        <p:spPr>
          <a:xfrm>
            <a:off x="771525" y="5460355"/>
            <a:ext cx="10997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Vaccine Impact= Fitted value vs expected(Extrapolation) over specified time intervals</a:t>
            </a:r>
          </a:p>
        </p:txBody>
      </p:sp>
    </p:spTree>
    <p:extLst>
      <p:ext uri="{BB962C8B-B14F-4D97-AF65-F5344CB8AC3E}">
        <p14:creationId xmlns:p14="http://schemas.microsoft.com/office/powerpoint/2010/main" val="50833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930642" y="1868346"/>
            <a:ext cx="10617566" cy="4525963"/>
          </a:xfrm>
        </p:spPr>
        <p:txBody>
          <a:bodyPr>
            <a:normAutofit/>
          </a:bodyPr>
          <a:lstStyle/>
          <a:p>
            <a:pPr marL="914400" lvl="2" indent="0">
              <a:spcAft>
                <a:spcPts val="1200"/>
              </a:spcAft>
              <a:buNone/>
            </a:pPr>
            <a:r>
              <a:rPr lang="en-US" sz="2800" dirty="0"/>
              <a:t>Fitted value at time t: </a:t>
            </a:r>
            <a:r>
              <a:rPr lang="en-US" sz="2800" dirty="0" err="1"/>
              <a:t>lambda</a:t>
            </a:r>
            <a:r>
              <a:rPr lang="en-US" sz="2800" baseline="-25000" dirty="0" err="1"/>
              <a:t>t</a:t>
            </a:r>
            <a:r>
              <a:rPr lang="en-US" sz="2800" dirty="0"/>
              <a:t>=exp(b+ </a:t>
            </a:r>
            <a:r>
              <a:rPr lang="en-US" sz="2800" dirty="0">
                <a:solidFill>
                  <a:srgbClr val="FF0000"/>
                </a:solidFill>
              </a:rPr>
              <a:t>a</a:t>
            </a:r>
            <a:r>
              <a:rPr lang="en-US" sz="2800" dirty="0"/>
              <a:t>*t + c*z + </a:t>
            </a:r>
            <a:r>
              <a:rPr lang="en-US" sz="2800" dirty="0">
                <a:solidFill>
                  <a:srgbClr val="FF0000"/>
                </a:solidFill>
              </a:rPr>
              <a:t>d</a:t>
            </a:r>
            <a:r>
              <a:rPr lang="en-US" sz="2800" dirty="0"/>
              <a:t>*t*z)</a:t>
            </a:r>
          </a:p>
          <a:p>
            <a:pPr marL="914400" lvl="2" indent="0">
              <a:spcAft>
                <a:spcPts val="1200"/>
              </a:spcAft>
              <a:buNone/>
            </a:pPr>
            <a:r>
              <a:rPr lang="en-US" sz="2800" dirty="0"/>
              <a:t>Counterfactual at time t: </a:t>
            </a:r>
            <a:r>
              <a:rPr lang="en-US" sz="2800" dirty="0" err="1"/>
              <a:t>lambda</a:t>
            </a:r>
            <a:r>
              <a:rPr lang="en-US" sz="2800" baseline="-25000" dirty="0" err="1"/>
              <a:t>t</a:t>
            </a:r>
            <a:r>
              <a:rPr lang="en-US" sz="2800" baseline="-25000" dirty="0"/>
              <a:t> </a:t>
            </a:r>
            <a:r>
              <a:rPr lang="en-US" sz="2800" dirty="0"/>
              <a:t>=exp(</a:t>
            </a:r>
            <a:r>
              <a:rPr lang="en-US" sz="2800" dirty="0" err="1"/>
              <a:t>b+</a:t>
            </a:r>
            <a:r>
              <a:rPr lang="en-US" sz="2800" dirty="0" err="1">
                <a:solidFill>
                  <a:srgbClr val="FF0000"/>
                </a:solidFill>
              </a:rPr>
              <a:t>a</a:t>
            </a:r>
            <a:r>
              <a:rPr lang="en-US" sz="2800" dirty="0"/>
              <a:t>*t)</a:t>
            </a:r>
          </a:p>
          <a:p>
            <a:pPr lvl="3"/>
            <a:endParaRPr lang="en-US" sz="2800" dirty="0"/>
          </a:p>
          <a:p>
            <a:pPr lvl="2"/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6658" y="4265754"/>
            <a:ext cx="117600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-Fit to the full time series (pre and post)</a:t>
            </a:r>
          </a:p>
          <a:p>
            <a:r>
              <a:rPr lang="en-US" sz="2800" dirty="0"/>
              <a:t>-“Does slope or level significantly change at time q”</a:t>
            </a:r>
          </a:p>
          <a:p>
            <a:r>
              <a:rPr lang="en-US" sz="2800" dirty="0"/>
              <a:t>- More useful: Estimate impact at each time point or in aggregate by </a:t>
            </a:r>
            <a:r>
              <a:rPr lang="en-US" sz="2800" dirty="0" err="1"/>
              <a:t>cmparing</a:t>
            </a:r>
            <a:r>
              <a:rPr lang="en-US" sz="2800" dirty="0"/>
              <a:t> fitted and counterfactual lines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0523" y="2239064"/>
            <a:ext cx="4106153" cy="21093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596CCA-755B-4195-963E-170480D3BAC0}"/>
              </a:ext>
            </a:extLst>
          </p:cNvPr>
          <p:cNvSpPr txBox="1">
            <a:spLocks/>
          </p:cNvSpPr>
          <p:nvPr/>
        </p:nvSpPr>
        <p:spPr>
          <a:xfrm>
            <a:off x="229112" y="357424"/>
            <a:ext cx="119628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Testing for a change in trend within the model:</a:t>
            </a:r>
            <a:br>
              <a:rPr lang="en-US" b="1" dirty="0"/>
            </a:br>
            <a:r>
              <a:rPr lang="en-US" b="1" dirty="0">
                <a:solidFill>
                  <a:srgbClr val="FF0000"/>
                </a:solidFill>
              </a:rPr>
              <a:t>Interrupted time series (ITS)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78C3D9-EC10-430C-A5B5-05C81E3E740E}"/>
              </a:ext>
            </a:extLst>
          </p:cNvPr>
          <p:cNvSpPr txBox="1"/>
          <p:nvPr/>
        </p:nvSpPr>
        <p:spPr>
          <a:xfrm rot="1872708">
            <a:off x="9923818" y="3301531"/>
            <a:ext cx="693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fitted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05C5C2-C689-4028-9667-3EAFE7B921A5}"/>
              </a:ext>
            </a:extLst>
          </p:cNvPr>
          <p:cNvSpPr txBox="1"/>
          <p:nvPr/>
        </p:nvSpPr>
        <p:spPr>
          <a:xfrm rot="993248">
            <a:off x="10123893" y="2882384"/>
            <a:ext cx="15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counterfactual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3B83E9-3793-47D5-9520-EF1FBB89D1E4}"/>
              </a:ext>
            </a:extLst>
          </p:cNvPr>
          <p:cNvSpPr/>
          <p:nvPr/>
        </p:nvSpPr>
        <p:spPr>
          <a:xfrm>
            <a:off x="8010525" y="2305050"/>
            <a:ext cx="3019689" cy="1400175"/>
          </a:xfrm>
          <a:custGeom>
            <a:avLst/>
            <a:gdLst>
              <a:gd name="connsiteX0" fmla="*/ 0 w 3019689"/>
              <a:gd name="connsiteY0" fmla="*/ 323850 h 1400175"/>
              <a:gd name="connsiteX1" fmla="*/ 47625 w 3019689"/>
              <a:gd name="connsiteY1" fmla="*/ 276225 h 1400175"/>
              <a:gd name="connsiteX2" fmla="*/ 66675 w 3019689"/>
              <a:gd name="connsiteY2" fmla="*/ 238125 h 1400175"/>
              <a:gd name="connsiteX3" fmla="*/ 104775 w 3019689"/>
              <a:gd name="connsiteY3" fmla="*/ 190500 h 1400175"/>
              <a:gd name="connsiteX4" fmla="*/ 180975 w 3019689"/>
              <a:gd name="connsiteY4" fmla="*/ 114300 h 1400175"/>
              <a:gd name="connsiteX5" fmla="*/ 209550 w 3019689"/>
              <a:gd name="connsiteY5" fmla="*/ 66675 h 1400175"/>
              <a:gd name="connsiteX6" fmla="*/ 219075 w 3019689"/>
              <a:gd name="connsiteY6" fmla="*/ 38100 h 1400175"/>
              <a:gd name="connsiteX7" fmla="*/ 238125 w 3019689"/>
              <a:gd name="connsiteY7" fmla="*/ 0 h 1400175"/>
              <a:gd name="connsiteX8" fmla="*/ 295275 w 3019689"/>
              <a:gd name="connsiteY8" fmla="*/ 95250 h 1400175"/>
              <a:gd name="connsiteX9" fmla="*/ 304800 w 3019689"/>
              <a:gd name="connsiteY9" fmla="*/ 295275 h 1400175"/>
              <a:gd name="connsiteX10" fmla="*/ 352425 w 3019689"/>
              <a:gd name="connsiteY10" fmla="*/ 257175 h 1400175"/>
              <a:gd name="connsiteX11" fmla="*/ 438150 w 3019689"/>
              <a:gd name="connsiteY11" fmla="*/ 190500 h 1400175"/>
              <a:gd name="connsiteX12" fmla="*/ 581025 w 3019689"/>
              <a:gd name="connsiteY12" fmla="*/ 200025 h 1400175"/>
              <a:gd name="connsiteX13" fmla="*/ 619125 w 3019689"/>
              <a:gd name="connsiteY13" fmla="*/ 314325 h 1400175"/>
              <a:gd name="connsiteX14" fmla="*/ 628650 w 3019689"/>
              <a:gd name="connsiteY14" fmla="*/ 352425 h 1400175"/>
              <a:gd name="connsiteX15" fmla="*/ 676275 w 3019689"/>
              <a:gd name="connsiteY15" fmla="*/ 419100 h 1400175"/>
              <a:gd name="connsiteX16" fmla="*/ 733425 w 3019689"/>
              <a:gd name="connsiteY16" fmla="*/ 390525 h 1400175"/>
              <a:gd name="connsiteX17" fmla="*/ 762000 w 3019689"/>
              <a:gd name="connsiteY17" fmla="*/ 361950 h 1400175"/>
              <a:gd name="connsiteX18" fmla="*/ 800100 w 3019689"/>
              <a:gd name="connsiteY18" fmla="*/ 333375 h 1400175"/>
              <a:gd name="connsiteX19" fmla="*/ 828675 w 3019689"/>
              <a:gd name="connsiteY19" fmla="*/ 295275 h 1400175"/>
              <a:gd name="connsiteX20" fmla="*/ 876300 w 3019689"/>
              <a:gd name="connsiteY20" fmla="*/ 266700 h 1400175"/>
              <a:gd name="connsiteX21" fmla="*/ 952500 w 3019689"/>
              <a:gd name="connsiteY21" fmla="*/ 209550 h 1400175"/>
              <a:gd name="connsiteX22" fmla="*/ 981075 w 3019689"/>
              <a:gd name="connsiteY22" fmla="*/ 219075 h 1400175"/>
              <a:gd name="connsiteX23" fmla="*/ 1009650 w 3019689"/>
              <a:gd name="connsiteY23" fmla="*/ 285750 h 1400175"/>
              <a:gd name="connsiteX24" fmla="*/ 1019175 w 3019689"/>
              <a:gd name="connsiteY24" fmla="*/ 542925 h 1400175"/>
              <a:gd name="connsiteX25" fmla="*/ 1114425 w 3019689"/>
              <a:gd name="connsiteY25" fmla="*/ 533400 h 1400175"/>
              <a:gd name="connsiteX26" fmla="*/ 1152525 w 3019689"/>
              <a:gd name="connsiteY26" fmla="*/ 504825 h 1400175"/>
              <a:gd name="connsiteX27" fmla="*/ 1219200 w 3019689"/>
              <a:gd name="connsiteY27" fmla="*/ 438150 h 1400175"/>
              <a:gd name="connsiteX28" fmla="*/ 1304925 w 3019689"/>
              <a:gd name="connsiteY28" fmla="*/ 390525 h 1400175"/>
              <a:gd name="connsiteX29" fmla="*/ 1390650 w 3019689"/>
              <a:gd name="connsiteY29" fmla="*/ 314325 h 1400175"/>
              <a:gd name="connsiteX30" fmla="*/ 1447800 w 3019689"/>
              <a:gd name="connsiteY30" fmla="*/ 638175 h 1400175"/>
              <a:gd name="connsiteX31" fmla="*/ 1514475 w 3019689"/>
              <a:gd name="connsiteY31" fmla="*/ 619125 h 1400175"/>
              <a:gd name="connsiteX32" fmla="*/ 1647825 w 3019689"/>
              <a:gd name="connsiteY32" fmla="*/ 495300 h 1400175"/>
              <a:gd name="connsiteX33" fmla="*/ 1676400 w 3019689"/>
              <a:gd name="connsiteY33" fmla="*/ 457200 h 1400175"/>
              <a:gd name="connsiteX34" fmla="*/ 1752600 w 3019689"/>
              <a:gd name="connsiteY34" fmla="*/ 390525 h 1400175"/>
              <a:gd name="connsiteX35" fmla="*/ 1771650 w 3019689"/>
              <a:gd name="connsiteY35" fmla="*/ 438150 h 1400175"/>
              <a:gd name="connsiteX36" fmla="*/ 1828800 w 3019689"/>
              <a:gd name="connsiteY36" fmla="*/ 666750 h 1400175"/>
              <a:gd name="connsiteX37" fmla="*/ 1866900 w 3019689"/>
              <a:gd name="connsiteY37" fmla="*/ 628650 h 1400175"/>
              <a:gd name="connsiteX38" fmla="*/ 1933575 w 3019689"/>
              <a:gd name="connsiteY38" fmla="*/ 790575 h 1400175"/>
              <a:gd name="connsiteX39" fmla="*/ 1952625 w 3019689"/>
              <a:gd name="connsiteY39" fmla="*/ 733425 h 1400175"/>
              <a:gd name="connsiteX40" fmla="*/ 2047875 w 3019689"/>
              <a:gd name="connsiteY40" fmla="*/ 685800 h 1400175"/>
              <a:gd name="connsiteX41" fmla="*/ 2000250 w 3019689"/>
              <a:gd name="connsiteY41" fmla="*/ 895350 h 1400175"/>
              <a:gd name="connsiteX42" fmla="*/ 2009775 w 3019689"/>
              <a:gd name="connsiteY42" fmla="*/ 962025 h 1400175"/>
              <a:gd name="connsiteX43" fmla="*/ 2152650 w 3019689"/>
              <a:gd name="connsiteY43" fmla="*/ 933450 h 1400175"/>
              <a:gd name="connsiteX44" fmla="*/ 2228850 w 3019689"/>
              <a:gd name="connsiteY44" fmla="*/ 904875 h 1400175"/>
              <a:gd name="connsiteX45" fmla="*/ 2286000 w 3019689"/>
              <a:gd name="connsiteY45" fmla="*/ 933450 h 1400175"/>
              <a:gd name="connsiteX46" fmla="*/ 2295525 w 3019689"/>
              <a:gd name="connsiteY46" fmla="*/ 1028700 h 1400175"/>
              <a:gd name="connsiteX47" fmla="*/ 2409825 w 3019689"/>
              <a:gd name="connsiteY47" fmla="*/ 962025 h 1400175"/>
              <a:gd name="connsiteX48" fmla="*/ 2466975 w 3019689"/>
              <a:gd name="connsiteY48" fmla="*/ 1009650 h 1400175"/>
              <a:gd name="connsiteX49" fmla="*/ 2476500 w 3019689"/>
              <a:gd name="connsiteY49" fmla="*/ 1181100 h 1400175"/>
              <a:gd name="connsiteX50" fmla="*/ 2486025 w 3019689"/>
              <a:gd name="connsiteY50" fmla="*/ 1209675 h 1400175"/>
              <a:gd name="connsiteX51" fmla="*/ 2638425 w 3019689"/>
              <a:gd name="connsiteY51" fmla="*/ 1143000 h 1400175"/>
              <a:gd name="connsiteX52" fmla="*/ 2667000 w 3019689"/>
              <a:gd name="connsiteY52" fmla="*/ 1114425 h 1400175"/>
              <a:gd name="connsiteX53" fmla="*/ 2752725 w 3019689"/>
              <a:gd name="connsiteY53" fmla="*/ 1133475 h 1400175"/>
              <a:gd name="connsiteX54" fmla="*/ 2762250 w 3019689"/>
              <a:gd name="connsiteY54" fmla="*/ 1209675 h 1400175"/>
              <a:gd name="connsiteX55" fmla="*/ 2771775 w 3019689"/>
              <a:gd name="connsiteY55" fmla="*/ 1333500 h 1400175"/>
              <a:gd name="connsiteX56" fmla="*/ 2924175 w 3019689"/>
              <a:gd name="connsiteY56" fmla="*/ 1314450 h 1400175"/>
              <a:gd name="connsiteX57" fmla="*/ 2962275 w 3019689"/>
              <a:gd name="connsiteY57" fmla="*/ 1276350 h 1400175"/>
              <a:gd name="connsiteX58" fmla="*/ 3009900 w 3019689"/>
              <a:gd name="connsiteY58" fmla="*/ 1257300 h 1400175"/>
              <a:gd name="connsiteX59" fmla="*/ 3019425 w 3019689"/>
              <a:gd name="connsiteY59" fmla="*/ 1400175 h 140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19689" h="1400175">
                <a:moveTo>
                  <a:pt x="0" y="323850"/>
                </a:moveTo>
                <a:cubicBezTo>
                  <a:pt x="15875" y="307975"/>
                  <a:pt x="33842" y="293946"/>
                  <a:pt x="47625" y="276225"/>
                </a:cubicBezTo>
                <a:cubicBezTo>
                  <a:pt x="56342" y="265017"/>
                  <a:pt x="58799" y="249939"/>
                  <a:pt x="66675" y="238125"/>
                </a:cubicBezTo>
                <a:cubicBezTo>
                  <a:pt x="77952" y="221209"/>
                  <a:pt x="90986" y="205438"/>
                  <a:pt x="104775" y="190500"/>
                </a:cubicBezTo>
                <a:cubicBezTo>
                  <a:pt x="129140" y="164105"/>
                  <a:pt x="162494" y="145102"/>
                  <a:pt x="180975" y="114300"/>
                </a:cubicBezTo>
                <a:cubicBezTo>
                  <a:pt x="190500" y="98425"/>
                  <a:pt x="201271" y="83234"/>
                  <a:pt x="209550" y="66675"/>
                </a:cubicBezTo>
                <a:cubicBezTo>
                  <a:pt x="214040" y="57695"/>
                  <a:pt x="215120" y="47328"/>
                  <a:pt x="219075" y="38100"/>
                </a:cubicBezTo>
                <a:cubicBezTo>
                  <a:pt x="224668" y="25049"/>
                  <a:pt x="231775" y="12700"/>
                  <a:pt x="238125" y="0"/>
                </a:cubicBezTo>
                <a:cubicBezTo>
                  <a:pt x="257175" y="31750"/>
                  <a:pt x="287120" y="59133"/>
                  <a:pt x="295275" y="95250"/>
                </a:cubicBezTo>
                <a:cubicBezTo>
                  <a:pt x="309978" y="160361"/>
                  <a:pt x="282584" y="232330"/>
                  <a:pt x="304800" y="295275"/>
                </a:cubicBezTo>
                <a:cubicBezTo>
                  <a:pt x="311566" y="314446"/>
                  <a:pt x="335770" y="268833"/>
                  <a:pt x="352425" y="257175"/>
                </a:cubicBezTo>
                <a:cubicBezTo>
                  <a:pt x="436460" y="198351"/>
                  <a:pt x="366578" y="262072"/>
                  <a:pt x="438150" y="190500"/>
                </a:cubicBezTo>
                <a:cubicBezTo>
                  <a:pt x="485775" y="193675"/>
                  <a:pt x="541632" y="173072"/>
                  <a:pt x="581025" y="200025"/>
                </a:cubicBezTo>
                <a:cubicBezTo>
                  <a:pt x="614170" y="222703"/>
                  <a:pt x="609385" y="275363"/>
                  <a:pt x="619125" y="314325"/>
                </a:cubicBezTo>
                <a:cubicBezTo>
                  <a:pt x="622300" y="327025"/>
                  <a:pt x="623493" y="340393"/>
                  <a:pt x="628650" y="352425"/>
                </a:cubicBezTo>
                <a:cubicBezTo>
                  <a:pt x="633293" y="363258"/>
                  <a:pt x="673022" y="414763"/>
                  <a:pt x="676275" y="419100"/>
                </a:cubicBezTo>
                <a:cubicBezTo>
                  <a:pt x="695325" y="409575"/>
                  <a:pt x="715704" y="402339"/>
                  <a:pt x="733425" y="390525"/>
                </a:cubicBezTo>
                <a:cubicBezTo>
                  <a:pt x="744633" y="383053"/>
                  <a:pt x="751773" y="370716"/>
                  <a:pt x="762000" y="361950"/>
                </a:cubicBezTo>
                <a:cubicBezTo>
                  <a:pt x="774053" y="351619"/>
                  <a:pt x="788875" y="344600"/>
                  <a:pt x="800100" y="333375"/>
                </a:cubicBezTo>
                <a:cubicBezTo>
                  <a:pt x="811325" y="322150"/>
                  <a:pt x="816728" y="305729"/>
                  <a:pt x="828675" y="295275"/>
                </a:cubicBezTo>
                <a:cubicBezTo>
                  <a:pt x="842608" y="283084"/>
                  <a:pt x="860425" y="276225"/>
                  <a:pt x="876300" y="266700"/>
                </a:cubicBezTo>
                <a:cubicBezTo>
                  <a:pt x="904618" y="231302"/>
                  <a:pt x="906242" y="209550"/>
                  <a:pt x="952500" y="209550"/>
                </a:cubicBezTo>
                <a:cubicBezTo>
                  <a:pt x="962540" y="209550"/>
                  <a:pt x="971550" y="215900"/>
                  <a:pt x="981075" y="219075"/>
                </a:cubicBezTo>
                <a:cubicBezTo>
                  <a:pt x="990600" y="241300"/>
                  <a:pt x="1006825" y="261736"/>
                  <a:pt x="1009650" y="285750"/>
                </a:cubicBezTo>
                <a:cubicBezTo>
                  <a:pt x="1019673" y="370946"/>
                  <a:pt x="985750" y="463921"/>
                  <a:pt x="1019175" y="542925"/>
                </a:cubicBezTo>
                <a:cubicBezTo>
                  <a:pt x="1031608" y="572312"/>
                  <a:pt x="1082675" y="536575"/>
                  <a:pt x="1114425" y="533400"/>
                </a:cubicBezTo>
                <a:cubicBezTo>
                  <a:pt x="1127125" y="523875"/>
                  <a:pt x="1140778" y="515504"/>
                  <a:pt x="1152525" y="504825"/>
                </a:cubicBezTo>
                <a:cubicBezTo>
                  <a:pt x="1175782" y="483682"/>
                  <a:pt x="1194055" y="457009"/>
                  <a:pt x="1219200" y="438150"/>
                </a:cubicBezTo>
                <a:cubicBezTo>
                  <a:pt x="1245351" y="418537"/>
                  <a:pt x="1277428" y="408202"/>
                  <a:pt x="1304925" y="390525"/>
                </a:cubicBezTo>
                <a:cubicBezTo>
                  <a:pt x="1339449" y="368331"/>
                  <a:pt x="1362139" y="342836"/>
                  <a:pt x="1390650" y="314325"/>
                </a:cubicBezTo>
                <a:cubicBezTo>
                  <a:pt x="1546922" y="376834"/>
                  <a:pt x="1352915" y="282355"/>
                  <a:pt x="1447800" y="638175"/>
                </a:cubicBezTo>
                <a:cubicBezTo>
                  <a:pt x="1453756" y="660509"/>
                  <a:pt x="1492250" y="625475"/>
                  <a:pt x="1514475" y="619125"/>
                </a:cubicBezTo>
                <a:cubicBezTo>
                  <a:pt x="1576382" y="567536"/>
                  <a:pt x="1587173" y="561466"/>
                  <a:pt x="1647825" y="495300"/>
                </a:cubicBezTo>
                <a:cubicBezTo>
                  <a:pt x="1658552" y="483598"/>
                  <a:pt x="1665946" y="469147"/>
                  <a:pt x="1676400" y="457200"/>
                </a:cubicBezTo>
                <a:cubicBezTo>
                  <a:pt x="1707789" y="421327"/>
                  <a:pt x="1715985" y="417986"/>
                  <a:pt x="1752600" y="390525"/>
                </a:cubicBezTo>
                <a:cubicBezTo>
                  <a:pt x="1758950" y="406400"/>
                  <a:pt x="1770054" y="421127"/>
                  <a:pt x="1771650" y="438150"/>
                </a:cubicBezTo>
                <a:cubicBezTo>
                  <a:pt x="1787709" y="609450"/>
                  <a:pt x="1706354" y="761986"/>
                  <a:pt x="1828800" y="666750"/>
                </a:cubicBezTo>
                <a:cubicBezTo>
                  <a:pt x="1842977" y="655723"/>
                  <a:pt x="1854200" y="641350"/>
                  <a:pt x="1866900" y="628650"/>
                </a:cubicBezTo>
                <a:cubicBezTo>
                  <a:pt x="1990541" y="649257"/>
                  <a:pt x="1879927" y="611747"/>
                  <a:pt x="1933575" y="790575"/>
                </a:cubicBezTo>
                <a:cubicBezTo>
                  <a:pt x="1939345" y="809809"/>
                  <a:pt x="1936945" y="745969"/>
                  <a:pt x="1952625" y="733425"/>
                </a:cubicBezTo>
                <a:cubicBezTo>
                  <a:pt x="2012892" y="685212"/>
                  <a:pt x="1980315" y="699312"/>
                  <a:pt x="2047875" y="685800"/>
                </a:cubicBezTo>
                <a:cubicBezTo>
                  <a:pt x="2016703" y="779316"/>
                  <a:pt x="2000250" y="800702"/>
                  <a:pt x="2000250" y="895350"/>
                </a:cubicBezTo>
                <a:cubicBezTo>
                  <a:pt x="2000250" y="917801"/>
                  <a:pt x="2006600" y="939800"/>
                  <a:pt x="2009775" y="962025"/>
                </a:cubicBezTo>
                <a:cubicBezTo>
                  <a:pt x="2057400" y="952500"/>
                  <a:pt x="2105655" y="945710"/>
                  <a:pt x="2152650" y="933450"/>
                </a:cubicBezTo>
                <a:cubicBezTo>
                  <a:pt x="2178899" y="926602"/>
                  <a:pt x="2201723" y="904875"/>
                  <a:pt x="2228850" y="904875"/>
                </a:cubicBezTo>
                <a:cubicBezTo>
                  <a:pt x="2250149" y="904875"/>
                  <a:pt x="2266950" y="923925"/>
                  <a:pt x="2286000" y="933450"/>
                </a:cubicBezTo>
                <a:cubicBezTo>
                  <a:pt x="2289175" y="965200"/>
                  <a:pt x="2264434" y="1021525"/>
                  <a:pt x="2295525" y="1028700"/>
                </a:cubicBezTo>
                <a:cubicBezTo>
                  <a:pt x="2338504" y="1038618"/>
                  <a:pt x="2409825" y="962025"/>
                  <a:pt x="2409825" y="962025"/>
                </a:cubicBezTo>
                <a:cubicBezTo>
                  <a:pt x="2428875" y="977900"/>
                  <a:pt x="2459755" y="985927"/>
                  <a:pt x="2466975" y="1009650"/>
                </a:cubicBezTo>
                <a:cubicBezTo>
                  <a:pt x="2483641" y="1064408"/>
                  <a:pt x="2471073" y="1124120"/>
                  <a:pt x="2476500" y="1181100"/>
                </a:cubicBezTo>
                <a:cubicBezTo>
                  <a:pt x="2477452" y="1191095"/>
                  <a:pt x="2482850" y="1200150"/>
                  <a:pt x="2486025" y="1209675"/>
                </a:cubicBezTo>
                <a:cubicBezTo>
                  <a:pt x="2557733" y="1185772"/>
                  <a:pt x="2578148" y="1185194"/>
                  <a:pt x="2638425" y="1143000"/>
                </a:cubicBezTo>
                <a:cubicBezTo>
                  <a:pt x="2649460" y="1135275"/>
                  <a:pt x="2657475" y="1123950"/>
                  <a:pt x="2667000" y="1114425"/>
                </a:cubicBezTo>
                <a:cubicBezTo>
                  <a:pt x="2695575" y="1120775"/>
                  <a:pt x="2732027" y="1112777"/>
                  <a:pt x="2752725" y="1133475"/>
                </a:cubicBezTo>
                <a:cubicBezTo>
                  <a:pt x="2770825" y="1151575"/>
                  <a:pt x="2759823" y="1184193"/>
                  <a:pt x="2762250" y="1209675"/>
                </a:cubicBezTo>
                <a:cubicBezTo>
                  <a:pt x="2766175" y="1250885"/>
                  <a:pt x="2768600" y="1292225"/>
                  <a:pt x="2771775" y="1333500"/>
                </a:cubicBezTo>
                <a:cubicBezTo>
                  <a:pt x="2822575" y="1327150"/>
                  <a:pt x="2875139" y="1329161"/>
                  <a:pt x="2924175" y="1314450"/>
                </a:cubicBezTo>
                <a:cubicBezTo>
                  <a:pt x="2941378" y="1309289"/>
                  <a:pt x="2947331" y="1286313"/>
                  <a:pt x="2962275" y="1276350"/>
                </a:cubicBezTo>
                <a:cubicBezTo>
                  <a:pt x="2976501" y="1266866"/>
                  <a:pt x="2994025" y="1263650"/>
                  <a:pt x="3009900" y="1257300"/>
                </a:cubicBezTo>
                <a:cubicBezTo>
                  <a:pt x="3022182" y="1355553"/>
                  <a:pt x="3019425" y="1307902"/>
                  <a:pt x="3019425" y="140017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13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D0B11-3CB1-480D-9BAA-3449EFFAA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4E295-4D79-4079-A914-229A7AB69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170" y="1690688"/>
            <a:ext cx="11038952" cy="4351338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dirty="0"/>
              <a:t>The development of this workshop was supported by a grant from the Bill and Melinda Gates Foundation</a:t>
            </a:r>
          </a:p>
          <a:p>
            <a:pPr marL="0" indent="0" algn="ctr">
              <a:buNone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material in this workshop was jointly developed with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Kayoko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Shioda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(Yale/Emory)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Iris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Artin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 Cristiana Toscano (PAHO/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Universidade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Federal de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Goiás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Lucia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Oliveria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(PAHO)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Jackie Kleynhans (NICD/South Africa)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Nuredin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Mohammed (MRC/Gambia)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Lone Simonsen (Roskilde)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Rob Taylor (Sage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Analytica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 Cynthia Schuck-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Paim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(Sage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Analytica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Dr. Christian Bruhn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WHO working group on the use of administrative data to evaluate PCV impact (Fernanda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Lessa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(CDC), Jennifer Loo Farrar (CDC),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Tomoka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Nakamura (WHO), Adam Cohen (WHO/CDC)</a:t>
            </a:r>
          </a:p>
        </p:txBody>
      </p:sp>
    </p:spTree>
    <p:extLst>
      <p:ext uri="{BB962C8B-B14F-4D97-AF65-F5344CB8AC3E}">
        <p14:creationId xmlns:p14="http://schemas.microsoft.com/office/powerpoint/2010/main" val="47724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46567"/>
            <a:ext cx="10515600" cy="1763821"/>
          </a:xfrm>
        </p:spPr>
        <p:txBody>
          <a:bodyPr>
            <a:normAutofit/>
          </a:bodyPr>
          <a:lstStyle/>
          <a:p>
            <a:pPr>
              <a:spcAft>
                <a:spcPts val="3000"/>
              </a:spcAft>
            </a:pPr>
            <a:r>
              <a:rPr lang="en-US" b="1" dirty="0"/>
              <a:t>Evaluating impact of vaccines from time series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16997" y="5452984"/>
            <a:ext cx="2382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Grijalva</a:t>
            </a:r>
            <a:r>
              <a:rPr lang="en-US" sz="1400" dirty="0"/>
              <a:t> et al, The Lancet 2006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113292" y="5576755"/>
            <a:ext cx="672353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785645" y="5392089"/>
            <a:ext cx="1734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Counterfactual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785645" y="5940379"/>
            <a:ext cx="89429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Pneumonia declines 39% </a:t>
            </a:r>
            <a:r>
              <a:rPr lang="en-US" sz="2400" i="1" dirty="0"/>
              <a:t> compared to what would have been expected if not vaccine was introduced</a:t>
            </a:r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80519"/>
          <a:stretch/>
        </p:blipFill>
        <p:spPr>
          <a:xfrm>
            <a:off x="189401" y="2536408"/>
            <a:ext cx="11680831" cy="278159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3082480" y="4349992"/>
            <a:ext cx="3083859" cy="26894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786373" y="4650310"/>
            <a:ext cx="3083859" cy="26894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6185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818BF-B1FD-4BE5-B56F-96C2F0B4F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350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Key challenge with ITS: Need to specify the </a:t>
            </a:r>
            <a:r>
              <a:rPr lang="en-US" sz="4000" i="1" dirty="0"/>
              <a:t>time</a:t>
            </a:r>
            <a:r>
              <a:rPr lang="en-US" sz="4000" dirty="0"/>
              <a:t> when the change(s) occur and the shape of that change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7222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A7B4A-B2BE-4479-82D1-27804180E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477" y="365125"/>
            <a:ext cx="11985523" cy="1325563"/>
          </a:xfrm>
        </p:spPr>
        <p:txBody>
          <a:bodyPr/>
          <a:lstStyle/>
          <a:p>
            <a:r>
              <a:rPr lang="en-US" dirty="0"/>
              <a:t>Specifying the time when the change occurred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13DDD-3FA8-4705-96C7-EC93CCD19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477" y="1825625"/>
            <a:ext cx="11985523" cy="4351338"/>
          </a:xfrm>
        </p:spPr>
        <p:txBody>
          <a:bodyPr/>
          <a:lstStyle/>
          <a:p>
            <a:r>
              <a:rPr lang="en-US" dirty="0"/>
              <a:t>Typically allow  a period of time after vaccine rollout before you start estimating vaccine effect</a:t>
            </a:r>
          </a:p>
          <a:p>
            <a:r>
              <a:rPr lang="en-US" dirty="0"/>
              <a:t>Allows for ramp up of vaccination, disruption of transmission</a:t>
            </a:r>
          </a:p>
          <a:p>
            <a:r>
              <a:rPr lang="en-US" dirty="0"/>
              <a:t>Length of time depends on rate of vaccine rollout, age group being evaluated</a:t>
            </a:r>
          </a:p>
          <a:p>
            <a:r>
              <a:rPr lang="en-US" dirty="0"/>
              <a:t>Typically: at least 1 year; could be longer</a:t>
            </a:r>
          </a:p>
          <a:p>
            <a:pPr lvl="1"/>
            <a:r>
              <a:rPr lang="en-US" dirty="0"/>
              <a:t>If introduce a vaccine in infants and want to estimate indirect effect in adults, this might take several years, might need to wait until vaccinated kids age a bit</a:t>
            </a:r>
          </a:p>
          <a:p>
            <a:pPr lvl="1"/>
            <a:r>
              <a:rPr lang="en-US" dirty="0"/>
              <a:t>If do a very aggressive campaign to rollout (Cuba with PCVs), could use a shorter period</a:t>
            </a:r>
          </a:p>
        </p:txBody>
      </p:sp>
    </p:spTree>
    <p:extLst>
      <p:ext uri="{BB962C8B-B14F-4D97-AF65-F5344CB8AC3E}">
        <p14:creationId xmlns:p14="http://schemas.microsoft.com/office/powerpoint/2010/main" val="5037211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9B0A3-9C70-4647-9D23-8866F0CB9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with level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02BBC-5EB2-4B41-8BFB-C2092D166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7523"/>
            <a:ext cx="10515600" cy="4351338"/>
          </a:xfrm>
        </p:spPr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B481528-732B-4DED-B397-C58E695B5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539" y="1756182"/>
            <a:ext cx="7287806" cy="5101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76061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EFEE3-F857-4349-ABB1-CC3020D1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19121" cy="1325563"/>
          </a:xfrm>
        </p:spPr>
        <p:txBody>
          <a:bodyPr/>
          <a:lstStyle/>
          <a:p>
            <a:r>
              <a:rPr lang="en-US" dirty="0"/>
              <a:t>ITS with slope change and disjointed segments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AF493-883F-493A-A854-AAE8FEC30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CE5463-2732-436B-B750-33BFE8FC3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522" y="1853610"/>
            <a:ext cx="7149129" cy="500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4369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8E1CD-9481-4A66-B274-E68AF6985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with connected segments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E09CD-65B5-4D3C-A1BC-674E69DCD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7A337FD-B13D-4928-9838-3B55578A5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398" y="1825625"/>
            <a:ext cx="7149583" cy="500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45977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4E777-A1BB-4D72-9D7B-06BC75812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with connected segments and leveling of slope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2AB3C-7425-4C53-B5CA-44EE26E41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97C9B83-69E0-483C-9B94-9A0D567C8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153" y="1825625"/>
            <a:ext cx="7188609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409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133D1-0643-4408-A14F-185BA5617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to choice of model depends </a:t>
            </a:r>
            <a:br>
              <a:rPr lang="en-US" dirty="0"/>
            </a:br>
            <a:r>
              <a:rPr lang="en-US" dirty="0"/>
              <a:t>on the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751153-0E7D-4C47-8539-5B1D1FA0D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14475"/>
            <a:ext cx="12192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5849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3DF0B-7D6C-47A3-AB97-01889FCAB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65125"/>
            <a:ext cx="12192001" cy="1325563"/>
          </a:xfrm>
        </p:spPr>
        <p:txBody>
          <a:bodyPr/>
          <a:lstStyle/>
          <a:p>
            <a:r>
              <a:rPr lang="en-US" sz="3600" i="1" dirty="0"/>
              <a:t>Building uncertainty about ITS change point into the analysis plan using </a:t>
            </a:r>
            <a:r>
              <a:rPr lang="en-US" sz="4000" b="1" dirty="0"/>
              <a:t>Change Point Analysis</a:t>
            </a:r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331FB0-53A7-4552-8431-9BE0AD30970D}"/>
              </a:ext>
            </a:extLst>
          </p:cNvPr>
          <p:cNvSpPr txBox="1"/>
          <p:nvPr/>
        </p:nvSpPr>
        <p:spPr>
          <a:xfrm>
            <a:off x="790575" y="6324600"/>
            <a:ext cx="1755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Niccolai</a:t>
            </a:r>
            <a:r>
              <a:rPr lang="en-US" dirty="0"/>
              <a:t> et al CID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BF172C-8332-4AFC-9A0E-E373D01F98F3}"/>
              </a:ext>
            </a:extLst>
          </p:cNvPr>
          <p:cNvSpPr txBox="1"/>
          <p:nvPr/>
        </p:nvSpPr>
        <p:spPr>
          <a:xfrm>
            <a:off x="790575" y="2076400"/>
            <a:ext cx="4248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Declines in high grade cervical lesions by age and cohort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4218E2-96CF-4689-B4FF-820055343A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79285" y="2784286"/>
            <a:ext cx="4733925" cy="31134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61D5FB-FD59-447D-A151-277085C73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225990"/>
            <a:ext cx="5782718" cy="26717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35E81D-ED79-4DC5-B2C0-643D2C5FEB46}"/>
              </a:ext>
            </a:extLst>
          </p:cNvPr>
          <p:cNvSpPr txBox="1"/>
          <p:nvPr/>
        </p:nvSpPr>
        <p:spPr>
          <a:xfrm>
            <a:off x="6863284" y="2064753"/>
            <a:ext cx="4248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Timing of the decline in pneumococcal disease by age in the 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490710-B75B-4F41-A25D-D10FB758F84F}"/>
              </a:ext>
            </a:extLst>
          </p:cNvPr>
          <p:cNvSpPr txBox="1"/>
          <p:nvPr/>
        </p:nvSpPr>
        <p:spPr>
          <a:xfrm>
            <a:off x="9982200" y="6351103"/>
            <a:ext cx="1644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Pingali</a:t>
            </a:r>
            <a:r>
              <a:rPr lang="en-US" dirty="0"/>
              <a:t> et al, JID</a:t>
            </a:r>
          </a:p>
        </p:txBody>
      </p:sp>
    </p:spTree>
    <p:extLst>
      <p:ext uri="{BB962C8B-B14F-4D97-AF65-F5344CB8AC3E}">
        <p14:creationId xmlns:p14="http://schemas.microsoft.com/office/powerpoint/2010/main" val="300652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Think like an experimentalist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471" y="1791647"/>
            <a:ext cx="11461897" cy="4702766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Never trust your main analyses without “pressure testing” it</a:t>
            </a:r>
          </a:p>
          <a:p>
            <a:pPr>
              <a:spcAft>
                <a:spcPts val="1200"/>
              </a:spcAft>
            </a:pPr>
            <a:r>
              <a:rPr lang="en-US" dirty="0"/>
              <a:t>Try different intervention dates—how does it influence your estimate?</a:t>
            </a:r>
          </a:p>
          <a:p>
            <a:pPr>
              <a:spcAft>
                <a:spcPts val="1200"/>
              </a:spcAft>
            </a:pPr>
            <a:r>
              <a:rPr lang="en-US" dirty="0"/>
              <a:t>Leaving out different seasons when fitting, see if it changes the answer</a:t>
            </a:r>
          </a:p>
          <a:p>
            <a:pPr>
              <a:spcAft>
                <a:spcPts val="1200"/>
              </a:spcAft>
            </a:pPr>
            <a:r>
              <a:rPr lang="en-US" dirty="0"/>
              <a:t>Perform simulations to see how likely it is that you would detect a decline</a:t>
            </a:r>
          </a:p>
          <a:p>
            <a:pPr lvl="1">
              <a:spcAft>
                <a:spcPts val="1200"/>
              </a:spcAft>
            </a:pPr>
            <a:r>
              <a:rPr lang="en-US" dirty="0">
                <a:hlinkClick r:id="rId2"/>
              </a:rPr>
              <a:t>https://weinbergerlab.shinyapps.io/ITS_Poisson_Power/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503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F2704-0335-4597-A9CD-5EB04322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Conflicts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8B7FD-C271-40AA-806F-1877B98C0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DMW is PI on grants from Merck and Pfizer to Yale</a:t>
            </a:r>
          </a:p>
          <a:p>
            <a:r>
              <a:rPr lang="en-US" dirty="0"/>
              <a:t>DMW has consulted for Pfizer, Merck, GSK, </a:t>
            </a:r>
            <a:r>
              <a:rPr lang="en-US" dirty="0" err="1"/>
              <a:t>Affinivax</a:t>
            </a:r>
            <a:r>
              <a:rPr lang="en-US" dirty="0"/>
              <a:t> and </a:t>
            </a:r>
            <a:r>
              <a:rPr lang="en-US" dirty="0" err="1"/>
              <a:t>Matrivax</a:t>
            </a:r>
            <a:r>
              <a:rPr lang="en-US" dirty="0"/>
              <a:t>, all of whom are producing or developing pneumococcal vaccines</a:t>
            </a:r>
          </a:p>
        </p:txBody>
      </p:sp>
    </p:spTree>
    <p:extLst>
      <p:ext uri="{BB962C8B-B14F-4D97-AF65-F5344CB8AC3E}">
        <p14:creationId xmlns:p14="http://schemas.microsoft.com/office/powerpoint/2010/main" val="8097724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DC214-ACF7-490B-B349-235B17223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/>
              <a:t>What else could go </a:t>
            </a:r>
            <a:r>
              <a:rPr lang="en-US" dirty="0">
                <a:solidFill>
                  <a:srgbClr val="FF0000"/>
                </a:solidFill>
              </a:rPr>
              <a:t>wrong </a:t>
            </a:r>
            <a:r>
              <a:rPr lang="en-US" dirty="0"/>
              <a:t>with analyses?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8351B-4F3F-4FDE-9C56-157CA507C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1825625"/>
            <a:ext cx="11709917" cy="4351338"/>
          </a:xfrm>
        </p:spPr>
        <p:txBody>
          <a:bodyPr/>
          <a:lstStyle/>
          <a:p>
            <a:r>
              <a:rPr lang="en-US" dirty="0"/>
              <a:t>Epidemic before or after vaccine introduction (biases slope estimates)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 2009 pandemic, then introduce PCV in 2010</a:t>
            </a:r>
          </a:p>
          <a:p>
            <a:r>
              <a:rPr lang="en-US" dirty="0"/>
              <a:t>Insufficient data in pre- or post-period to accurately estimate trend</a:t>
            </a:r>
          </a:p>
          <a:p>
            <a:r>
              <a:rPr lang="en-US" dirty="0"/>
              <a:t>Unrelated changes that coincide with vaccine introduction</a:t>
            </a:r>
          </a:p>
          <a:p>
            <a:r>
              <a:rPr lang="en-US" dirty="0"/>
              <a:t>Delayed rollout of vaccine/low uptake</a:t>
            </a:r>
          </a:p>
          <a:p>
            <a:r>
              <a:rPr lang="en-US" dirty="0"/>
              <a:t>Many, many other issues that you can’t predict…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784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46B24-DD18-4D00-A806-8145BCA36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Ability to detect a vaccine-associated decline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7653E2-F14D-4097-B787-006CFC6E6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Depends on:</a:t>
            </a:r>
          </a:p>
          <a:p>
            <a:pPr lvl="1"/>
            <a:r>
              <a:rPr lang="en-US" sz="2800" dirty="0"/>
              <a:t>Size of the expected decline (</a:t>
            </a:r>
            <a:r>
              <a:rPr lang="en-US" sz="2800" dirty="0" err="1"/>
              <a:t>ie</a:t>
            </a:r>
            <a:r>
              <a:rPr lang="en-US" sz="2800" dirty="0"/>
              <a:t> a 40% decline is easier to see than a 10% decline)</a:t>
            </a:r>
          </a:p>
          <a:p>
            <a:pPr lvl="1"/>
            <a:r>
              <a:rPr lang="en-US" sz="2800" dirty="0"/>
              <a:t>Amount of unexplained variability in the data</a:t>
            </a:r>
          </a:p>
          <a:p>
            <a:pPr lvl="1"/>
            <a:r>
              <a:rPr lang="en-US" sz="2800" dirty="0"/>
              <a:t>Length and quality of the pre-vaccine periods</a:t>
            </a:r>
          </a:p>
        </p:txBody>
      </p:sp>
    </p:spTree>
    <p:extLst>
      <p:ext uri="{BB962C8B-B14F-4D97-AF65-F5344CB8AC3E}">
        <p14:creationId xmlns:p14="http://schemas.microsoft.com/office/powerpoint/2010/main" val="10355418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306" y="3571875"/>
            <a:ext cx="4286250" cy="417355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Changes in ICD coding practices</a:t>
            </a:r>
          </a:p>
        </p:txBody>
      </p:sp>
      <p:pic>
        <p:nvPicPr>
          <p:cNvPr id="10" name="Imagem 1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862" y="4016060"/>
            <a:ext cx="4162425" cy="2876550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02F28B-5F06-417F-BBC3-505E8B5458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4063"/>
          <a:stretch/>
        </p:blipFill>
        <p:spPr>
          <a:xfrm>
            <a:off x="5257800" y="3992421"/>
            <a:ext cx="5669044" cy="262477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87BD42B-951F-4982-8822-4FE7EC08AE6D}"/>
              </a:ext>
            </a:extLst>
          </p:cNvPr>
          <p:cNvSpPr txBox="1">
            <a:spLocks/>
          </p:cNvSpPr>
          <p:nvPr/>
        </p:nvSpPr>
        <p:spPr>
          <a:xfrm>
            <a:off x="5743575" y="3206773"/>
            <a:ext cx="428625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Improvements to primary care reduce hospitalizations</a:t>
            </a:r>
          </a:p>
        </p:txBody>
      </p:sp>
      <p:pic>
        <p:nvPicPr>
          <p:cNvPr id="9" name="Imagem 2">
            <a:extLst>
              <a:ext uri="{FF2B5EF4-FFF2-40B4-BE49-F238E27FC236}">
                <a16:creationId xmlns:a16="http://schemas.microsoft.com/office/drawing/2014/main" id="{ADC2E11E-4CC7-4663-A974-AC657C81D660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" y="761999"/>
            <a:ext cx="4719670" cy="2667001"/>
          </a:xfrm>
          <a:prstGeom prst="rect">
            <a:avLst/>
          </a:prstGeom>
          <a:noFill/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802D40E-959B-4404-BBDC-2CFDC4D29318}"/>
              </a:ext>
            </a:extLst>
          </p:cNvPr>
          <p:cNvSpPr txBox="1">
            <a:spLocks/>
          </p:cNvSpPr>
          <p:nvPr/>
        </p:nvSpPr>
        <p:spPr>
          <a:xfrm>
            <a:off x="588185" y="354168"/>
            <a:ext cx="4286250" cy="41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Changes in healthcare utilization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E13630-6D7D-469F-87FB-F6586B8047ED}"/>
              </a:ext>
            </a:extLst>
          </p:cNvPr>
          <p:cNvSpPr txBox="1"/>
          <p:nvPr/>
        </p:nvSpPr>
        <p:spPr>
          <a:xfrm>
            <a:off x="6317440" y="761999"/>
            <a:ext cx="5286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Other contributors to changes in underlying rates</a:t>
            </a:r>
          </a:p>
        </p:txBody>
      </p:sp>
    </p:spTree>
    <p:extLst>
      <p:ext uri="{BB962C8B-B14F-4D97-AF65-F5344CB8AC3E}">
        <p14:creationId xmlns:p14="http://schemas.microsoft.com/office/powerpoint/2010/main" val="1344930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A4F50-C4F6-4B7F-A974-409FE611B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011" y="29099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There are a lot of factors aside from vaccination that influence disease or death rates. What do we do about it?</a:t>
            </a:r>
          </a:p>
        </p:txBody>
      </p:sp>
    </p:spTree>
    <p:extLst>
      <p:ext uri="{BB962C8B-B14F-4D97-AF65-F5344CB8AC3E}">
        <p14:creationId xmlns:p14="http://schemas.microsoft.com/office/powerpoint/2010/main" val="30683973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486" y="462244"/>
            <a:ext cx="12192000" cy="1143000"/>
          </a:xfrm>
        </p:spPr>
        <p:txBody>
          <a:bodyPr/>
          <a:lstStyle/>
          <a:p>
            <a:r>
              <a:rPr lang="en-US" sz="4000" dirty="0"/>
              <a:t>Use control diseases to detect/adjust for unrelated trends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2511972" y="1730042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83172" y="1653843"/>
            <a:ext cx="0" cy="1937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683173" y="3591499"/>
            <a:ext cx="43912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206488" y="3650793"/>
            <a:ext cx="68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-265187" y="232193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Pneumonia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67454" y="1403079"/>
            <a:ext cx="988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Vaccine</a:t>
            </a:r>
          </a:p>
        </p:txBody>
      </p:sp>
      <p:sp>
        <p:nvSpPr>
          <p:cNvPr id="10" name="Freeform 9"/>
          <p:cNvSpPr/>
          <p:nvPr/>
        </p:nvSpPr>
        <p:spPr>
          <a:xfrm>
            <a:off x="784772" y="2038403"/>
            <a:ext cx="4221500" cy="1053529"/>
          </a:xfrm>
          <a:custGeom>
            <a:avLst/>
            <a:gdLst>
              <a:gd name="connsiteX0" fmla="*/ 0 w 4221500"/>
              <a:gd name="connsiteY0" fmla="*/ 544354 h 1053529"/>
              <a:gd name="connsiteX1" fmla="*/ 210457 w 4221500"/>
              <a:gd name="connsiteY1" fmla="*/ 116183 h 1053529"/>
              <a:gd name="connsiteX2" fmla="*/ 551543 w 4221500"/>
              <a:gd name="connsiteY2" fmla="*/ 573383 h 1053529"/>
              <a:gd name="connsiteX3" fmla="*/ 812800 w 4221500"/>
              <a:gd name="connsiteY3" fmla="*/ 69 h 1053529"/>
              <a:gd name="connsiteX4" fmla="*/ 1016000 w 4221500"/>
              <a:gd name="connsiteY4" fmla="*/ 616926 h 1053529"/>
              <a:gd name="connsiteX5" fmla="*/ 1066800 w 4221500"/>
              <a:gd name="connsiteY5" fmla="*/ 747554 h 1053529"/>
              <a:gd name="connsiteX6" fmla="*/ 1175657 w 4221500"/>
              <a:gd name="connsiteY6" fmla="*/ 210526 h 1053529"/>
              <a:gd name="connsiteX7" fmla="*/ 1393371 w 4221500"/>
              <a:gd name="connsiteY7" fmla="*/ 79897 h 1053529"/>
              <a:gd name="connsiteX8" fmla="*/ 1509486 w 4221500"/>
              <a:gd name="connsiteY8" fmla="*/ 558869 h 1053529"/>
              <a:gd name="connsiteX9" fmla="*/ 1748971 w 4221500"/>
              <a:gd name="connsiteY9" fmla="*/ 384697 h 1053529"/>
              <a:gd name="connsiteX10" fmla="*/ 1886857 w 4221500"/>
              <a:gd name="connsiteY10" fmla="*/ 94411 h 1053529"/>
              <a:gd name="connsiteX11" fmla="*/ 2061029 w 4221500"/>
              <a:gd name="connsiteY11" fmla="*/ 711269 h 1053529"/>
              <a:gd name="connsiteX12" fmla="*/ 2082800 w 4221500"/>
              <a:gd name="connsiteY12" fmla="*/ 878183 h 1053529"/>
              <a:gd name="connsiteX13" fmla="*/ 2213429 w 4221500"/>
              <a:gd name="connsiteY13" fmla="*/ 471783 h 1053529"/>
              <a:gd name="connsiteX14" fmla="*/ 2561771 w 4221500"/>
              <a:gd name="connsiteY14" fmla="*/ 805611 h 1053529"/>
              <a:gd name="connsiteX15" fmla="*/ 2590800 w 4221500"/>
              <a:gd name="connsiteY15" fmla="*/ 834640 h 1053529"/>
              <a:gd name="connsiteX16" fmla="*/ 2583543 w 4221500"/>
              <a:gd name="connsiteY16" fmla="*/ 312126 h 1053529"/>
              <a:gd name="connsiteX17" fmla="*/ 2953657 w 4221500"/>
              <a:gd name="connsiteY17" fmla="*/ 856411 h 1053529"/>
              <a:gd name="connsiteX18" fmla="*/ 3171371 w 4221500"/>
              <a:gd name="connsiteY18" fmla="*/ 994297 h 1053529"/>
              <a:gd name="connsiteX19" fmla="*/ 3505200 w 4221500"/>
              <a:gd name="connsiteY19" fmla="*/ 326640 h 1053529"/>
              <a:gd name="connsiteX20" fmla="*/ 3766457 w 4221500"/>
              <a:gd name="connsiteY20" fmla="*/ 928983 h 1053529"/>
              <a:gd name="connsiteX21" fmla="*/ 3918857 w 4221500"/>
              <a:gd name="connsiteY21" fmla="*/ 1023326 h 1053529"/>
              <a:gd name="connsiteX22" fmla="*/ 4187371 w 4221500"/>
              <a:gd name="connsiteY22" fmla="*/ 1052354 h 1053529"/>
              <a:gd name="connsiteX23" fmla="*/ 4209143 w 4221500"/>
              <a:gd name="connsiteY23" fmla="*/ 1045097 h 105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221500" h="1053529">
                <a:moveTo>
                  <a:pt x="0" y="544354"/>
                </a:moveTo>
                <a:cubicBezTo>
                  <a:pt x="59266" y="327849"/>
                  <a:pt x="118533" y="111345"/>
                  <a:pt x="210457" y="116183"/>
                </a:cubicBezTo>
                <a:cubicBezTo>
                  <a:pt x="302381" y="121021"/>
                  <a:pt x="451153" y="592735"/>
                  <a:pt x="551543" y="573383"/>
                </a:cubicBezTo>
                <a:cubicBezTo>
                  <a:pt x="651933" y="554031"/>
                  <a:pt x="735391" y="-7188"/>
                  <a:pt x="812800" y="69"/>
                </a:cubicBezTo>
                <a:cubicBezTo>
                  <a:pt x="890209" y="7326"/>
                  <a:pt x="973667" y="492345"/>
                  <a:pt x="1016000" y="616926"/>
                </a:cubicBezTo>
                <a:cubicBezTo>
                  <a:pt x="1058333" y="741507"/>
                  <a:pt x="1040191" y="815287"/>
                  <a:pt x="1066800" y="747554"/>
                </a:cubicBezTo>
                <a:cubicBezTo>
                  <a:pt x="1093409" y="679821"/>
                  <a:pt x="1121229" y="321802"/>
                  <a:pt x="1175657" y="210526"/>
                </a:cubicBezTo>
                <a:cubicBezTo>
                  <a:pt x="1230085" y="99250"/>
                  <a:pt x="1337733" y="21840"/>
                  <a:pt x="1393371" y="79897"/>
                </a:cubicBezTo>
                <a:cubicBezTo>
                  <a:pt x="1449009" y="137954"/>
                  <a:pt x="1450219" y="508069"/>
                  <a:pt x="1509486" y="558869"/>
                </a:cubicBezTo>
                <a:cubicBezTo>
                  <a:pt x="1568753" y="609669"/>
                  <a:pt x="1686076" y="462107"/>
                  <a:pt x="1748971" y="384697"/>
                </a:cubicBezTo>
                <a:cubicBezTo>
                  <a:pt x="1811866" y="307287"/>
                  <a:pt x="1834847" y="39982"/>
                  <a:pt x="1886857" y="94411"/>
                </a:cubicBezTo>
                <a:cubicBezTo>
                  <a:pt x="1938867" y="148840"/>
                  <a:pt x="2028372" y="580641"/>
                  <a:pt x="2061029" y="711269"/>
                </a:cubicBezTo>
                <a:cubicBezTo>
                  <a:pt x="2093686" y="841897"/>
                  <a:pt x="2057400" y="918097"/>
                  <a:pt x="2082800" y="878183"/>
                </a:cubicBezTo>
                <a:cubicBezTo>
                  <a:pt x="2108200" y="838269"/>
                  <a:pt x="2133601" y="483878"/>
                  <a:pt x="2213429" y="471783"/>
                </a:cubicBezTo>
                <a:cubicBezTo>
                  <a:pt x="2293257" y="459688"/>
                  <a:pt x="2498876" y="745135"/>
                  <a:pt x="2561771" y="805611"/>
                </a:cubicBezTo>
                <a:cubicBezTo>
                  <a:pt x="2624666" y="866087"/>
                  <a:pt x="2587171" y="916887"/>
                  <a:pt x="2590800" y="834640"/>
                </a:cubicBezTo>
                <a:cubicBezTo>
                  <a:pt x="2594429" y="752393"/>
                  <a:pt x="2523067" y="308498"/>
                  <a:pt x="2583543" y="312126"/>
                </a:cubicBezTo>
                <a:cubicBezTo>
                  <a:pt x="2644019" y="315754"/>
                  <a:pt x="2855686" y="742716"/>
                  <a:pt x="2953657" y="856411"/>
                </a:cubicBezTo>
                <a:cubicBezTo>
                  <a:pt x="3051628" y="970106"/>
                  <a:pt x="3079447" y="1082592"/>
                  <a:pt x="3171371" y="994297"/>
                </a:cubicBezTo>
                <a:cubicBezTo>
                  <a:pt x="3263295" y="906002"/>
                  <a:pt x="3406019" y="337526"/>
                  <a:pt x="3505200" y="326640"/>
                </a:cubicBezTo>
                <a:cubicBezTo>
                  <a:pt x="3604381" y="315754"/>
                  <a:pt x="3697514" y="812869"/>
                  <a:pt x="3766457" y="928983"/>
                </a:cubicBezTo>
                <a:cubicBezTo>
                  <a:pt x="3835400" y="1045097"/>
                  <a:pt x="3848705" y="1002764"/>
                  <a:pt x="3918857" y="1023326"/>
                </a:cubicBezTo>
                <a:cubicBezTo>
                  <a:pt x="3989009" y="1043888"/>
                  <a:pt x="4138990" y="1048726"/>
                  <a:pt x="4187371" y="1052354"/>
                </a:cubicBezTo>
                <a:cubicBezTo>
                  <a:pt x="4235752" y="1055983"/>
                  <a:pt x="4222447" y="1050540"/>
                  <a:pt x="4209143" y="104509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799465" y="2350765"/>
            <a:ext cx="1712506" cy="18742"/>
          </a:xfrm>
          <a:prstGeom prst="line">
            <a:avLst/>
          </a:prstGeom>
          <a:ln w="28575" cap="sq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496096" y="2224755"/>
            <a:ext cx="31750" cy="1279268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35498" y="2437309"/>
            <a:ext cx="2238896" cy="526685"/>
          </a:xfrm>
          <a:prstGeom prst="line">
            <a:avLst/>
          </a:prstGeom>
          <a:ln w="2857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Brace 18"/>
          <p:cNvSpPr/>
          <p:nvPr/>
        </p:nvSpPr>
        <p:spPr>
          <a:xfrm>
            <a:off x="5149501" y="2350765"/>
            <a:ext cx="144538" cy="684747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313924" y="236175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X% decline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2571850" y="2356452"/>
            <a:ext cx="2669805" cy="13055"/>
          </a:xfrm>
          <a:prstGeom prst="line">
            <a:avLst/>
          </a:prstGeom>
          <a:ln w="28575">
            <a:solidFill>
              <a:srgbClr val="FF0000">
                <a:alpha val="32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79637" y="3293639"/>
            <a:ext cx="1546820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697486" y="3294064"/>
            <a:ext cx="2363956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cxnSp>
        <p:nvCxnSpPr>
          <p:cNvPr id="39" name="Straight Connector 38"/>
          <p:cNvCxnSpPr/>
          <p:nvPr/>
        </p:nvCxnSpPr>
        <p:spPr>
          <a:xfrm>
            <a:off x="668478" y="4516817"/>
            <a:ext cx="0" cy="1937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>
            <a:off x="668479" y="6454473"/>
            <a:ext cx="43912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191794" y="6513767"/>
            <a:ext cx="68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42" name="TextBox 41"/>
          <p:cNvSpPr txBox="1"/>
          <p:nvPr/>
        </p:nvSpPr>
        <p:spPr>
          <a:xfrm rot="16200000">
            <a:off x="-529948" y="5046409"/>
            <a:ext cx="18517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disease 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e.g.UTI</a:t>
            </a:r>
            <a:r>
              <a:rPr lang="en-US" dirty="0"/>
              <a:t>)</a:t>
            </a:r>
          </a:p>
        </p:txBody>
      </p:sp>
      <p:cxnSp>
        <p:nvCxnSpPr>
          <p:cNvPr id="45" name="Straight Connector 44"/>
          <p:cNvCxnSpPr/>
          <p:nvPr/>
        </p:nvCxnSpPr>
        <p:spPr>
          <a:xfrm flipV="1">
            <a:off x="784772" y="5087729"/>
            <a:ext cx="1712506" cy="18742"/>
          </a:xfrm>
          <a:prstGeom prst="line">
            <a:avLst/>
          </a:prstGeom>
          <a:ln w="28575" cap="sq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2481402" y="5087729"/>
            <a:ext cx="31750" cy="1279268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2520883" y="5058714"/>
            <a:ext cx="2635473" cy="34478"/>
          </a:xfrm>
          <a:prstGeom prst="line">
            <a:avLst/>
          </a:prstGeom>
          <a:ln w="2857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5330825" y="482981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Y% decline</a:t>
            </a:r>
          </a:p>
        </p:txBody>
      </p:sp>
      <p:cxnSp>
        <p:nvCxnSpPr>
          <p:cNvPr id="50" name="Straight Connector 49"/>
          <p:cNvCxnSpPr>
            <a:endCxn id="55" idx="22"/>
          </p:cNvCxnSpPr>
          <p:nvPr/>
        </p:nvCxnSpPr>
        <p:spPr>
          <a:xfrm flipV="1">
            <a:off x="2503345" y="5014478"/>
            <a:ext cx="2571275" cy="52542"/>
          </a:xfrm>
          <a:prstGeom prst="line">
            <a:avLst/>
          </a:prstGeom>
          <a:ln w="28575">
            <a:solidFill>
              <a:srgbClr val="FF0000">
                <a:alpha val="32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764943" y="6156613"/>
            <a:ext cx="1546820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682792" y="6157038"/>
            <a:ext cx="2363956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sp>
        <p:nvSpPr>
          <p:cNvPr id="55" name="Freeform 54"/>
          <p:cNvSpPr/>
          <p:nvPr/>
        </p:nvSpPr>
        <p:spPr>
          <a:xfrm>
            <a:off x="786327" y="4783099"/>
            <a:ext cx="4297395" cy="473215"/>
          </a:xfrm>
          <a:custGeom>
            <a:avLst/>
            <a:gdLst>
              <a:gd name="connsiteX0" fmla="*/ 31603 w 4297395"/>
              <a:gd name="connsiteY0" fmla="*/ 325973 h 473215"/>
              <a:gd name="connsiteX1" fmla="*/ 10582 w 4297395"/>
              <a:gd name="connsiteY1" fmla="*/ 94745 h 473215"/>
              <a:gd name="connsiteX2" fmla="*/ 178748 w 4297395"/>
              <a:gd name="connsiteY2" fmla="*/ 462607 h 473215"/>
              <a:gd name="connsiteX3" fmla="*/ 315382 w 4297395"/>
              <a:gd name="connsiteY3" fmla="*/ 136786 h 473215"/>
              <a:gd name="connsiteX4" fmla="*/ 473037 w 4297395"/>
              <a:gd name="connsiteY4" fmla="*/ 431076 h 473215"/>
              <a:gd name="connsiteX5" fmla="*/ 819879 w 4297395"/>
              <a:gd name="connsiteY5" fmla="*/ 152 h 473215"/>
              <a:gd name="connsiteX6" fmla="*/ 1061617 w 4297395"/>
              <a:gd name="connsiteY6" fmla="*/ 378524 h 473215"/>
              <a:gd name="connsiteX7" fmla="*/ 1355906 w 4297395"/>
              <a:gd name="connsiteY7" fmla="*/ 94745 h 473215"/>
              <a:gd name="connsiteX8" fmla="*/ 1492541 w 4297395"/>
              <a:gd name="connsiteY8" fmla="*/ 473117 h 473215"/>
              <a:gd name="connsiteX9" fmla="*/ 1870913 w 4297395"/>
              <a:gd name="connsiteY9" fmla="*/ 52704 h 473215"/>
              <a:gd name="connsiteX10" fmla="*/ 2028568 w 4297395"/>
              <a:gd name="connsiteY10" fmla="*/ 368014 h 473215"/>
              <a:gd name="connsiteX11" fmla="*/ 2196734 w 4297395"/>
              <a:gd name="connsiteY11" fmla="*/ 10662 h 473215"/>
              <a:gd name="connsiteX12" fmla="*/ 2501534 w 4297395"/>
              <a:gd name="connsiteY12" fmla="*/ 431076 h 473215"/>
              <a:gd name="connsiteX13" fmla="*/ 2921948 w 4297395"/>
              <a:gd name="connsiteY13" fmla="*/ 157807 h 473215"/>
              <a:gd name="connsiteX14" fmla="*/ 3069093 w 4297395"/>
              <a:gd name="connsiteY14" fmla="*/ 420566 h 473215"/>
              <a:gd name="connsiteX15" fmla="*/ 3279299 w 4297395"/>
              <a:gd name="connsiteY15" fmla="*/ 73724 h 473215"/>
              <a:gd name="connsiteX16" fmla="*/ 3552568 w 4297395"/>
              <a:gd name="connsiteY16" fmla="*/ 410055 h 473215"/>
              <a:gd name="connsiteX17" fmla="*/ 3930941 w 4297395"/>
              <a:gd name="connsiteY17" fmla="*/ 84235 h 473215"/>
              <a:gd name="connsiteX18" fmla="*/ 4004513 w 4297395"/>
              <a:gd name="connsiteY18" fmla="*/ 336483 h 473215"/>
              <a:gd name="connsiteX19" fmla="*/ 4141148 w 4297395"/>
              <a:gd name="connsiteY19" fmla="*/ 73724 h 473215"/>
              <a:gd name="connsiteX20" fmla="*/ 4193699 w 4297395"/>
              <a:gd name="connsiteY20" fmla="*/ 357504 h 473215"/>
              <a:gd name="connsiteX21" fmla="*/ 4288293 w 4297395"/>
              <a:gd name="connsiteY21" fmla="*/ 115766 h 473215"/>
              <a:gd name="connsiteX22" fmla="*/ 4288293 w 4297395"/>
              <a:gd name="connsiteY22" fmla="*/ 231379 h 473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297395" h="473215">
                <a:moveTo>
                  <a:pt x="31603" y="325973"/>
                </a:moveTo>
                <a:cubicBezTo>
                  <a:pt x="8830" y="198973"/>
                  <a:pt x="-13942" y="71973"/>
                  <a:pt x="10582" y="94745"/>
                </a:cubicBezTo>
                <a:cubicBezTo>
                  <a:pt x="35106" y="117517"/>
                  <a:pt x="127948" y="455600"/>
                  <a:pt x="178748" y="462607"/>
                </a:cubicBezTo>
                <a:cubicBezTo>
                  <a:pt x="229548" y="469614"/>
                  <a:pt x="266334" y="142041"/>
                  <a:pt x="315382" y="136786"/>
                </a:cubicBezTo>
                <a:cubicBezTo>
                  <a:pt x="364430" y="131531"/>
                  <a:pt x="388954" y="453848"/>
                  <a:pt x="473037" y="431076"/>
                </a:cubicBezTo>
                <a:cubicBezTo>
                  <a:pt x="557120" y="408304"/>
                  <a:pt x="721782" y="8911"/>
                  <a:pt x="819879" y="152"/>
                </a:cubicBezTo>
                <a:cubicBezTo>
                  <a:pt x="917976" y="-8607"/>
                  <a:pt x="972279" y="362759"/>
                  <a:pt x="1061617" y="378524"/>
                </a:cubicBezTo>
                <a:cubicBezTo>
                  <a:pt x="1150955" y="394290"/>
                  <a:pt x="1284085" y="78979"/>
                  <a:pt x="1355906" y="94745"/>
                </a:cubicBezTo>
                <a:cubicBezTo>
                  <a:pt x="1427727" y="110510"/>
                  <a:pt x="1406706" y="480124"/>
                  <a:pt x="1492541" y="473117"/>
                </a:cubicBezTo>
                <a:cubicBezTo>
                  <a:pt x="1578376" y="466110"/>
                  <a:pt x="1781575" y="70221"/>
                  <a:pt x="1870913" y="52704"/>
                </a:cubicBezTo>
                <a:cubicBezTo>
                  <a:pt x="1960251" y="35187"/>
                  <a:pt x="1974265" y="375021"/>
                  <a:pt x="2028568" y="368014"/>
                </a:cubicBezTo>
                <a:cubicBezTo>
                  <a:pt x="2082872" y="361007"/>
                  <a:pt x="2117906" y="152"/>
                  <a:pt x="2196734" y="10662"/>
                </a:cubicBezTo>
                <a:cubicBezTo>
                  <a:pt x="2275562" y="21172"/>
                  <a:pt x="2380665" y="406552"/>
                  <a:pt x="2501534" y="431076"/>
                </a:cubicBezTo>
                <a:cubicBezTo>
                  <a:pt x="2622403" y="455600"/>
                  <a:pt x="2827355" y="159559"/>
                  <a:pt x="2921948" y="157807"/>
                </a:cubicBezTo>
                <a:cubicBezTo>
                  <a:pt x="3016541" y="156055"/>
                  <a:pt x="3009535" y="434580"/>
                  <a:pt x="3069093" y="420566"/>
                </a:cubicBezTo>
                <a:cubicBezTo>
                  <a:pt x="3128651" y="406552"/>
                  <a:pt x="3198720" y="75476"/>
                  <a:pt x="3279299" y="73724"/>
                </a:cubicBezTo>
                <a:cubicBezTo>
                  <a:pt x="3359878" y="71972"/>
                  <a:pt x="3443961" y="408303"/>
                  <a:pt x="3552568" y="410055"/>
                </a:cubicBezTo>
                <a:cubicBezTo>
                  <a:pt x="3661175" y="411807"/>
                  <a:pt x="3855617" y="96497"/>
                  <a:pt x="3930941" y="84235"/>
                </a:cubicBezTo>
                <a:cubicBezTo>
                  <a:pt x="4006265" y="71973"/>
                  <a:pt x="3969479" y="338235"/>
                  <a:pt x="4004513" y="336483"/>
                </a:cubicBezTo>
                <a:cubicBezTo>
                  <a:pt x="4039547" y="334731"/>
                  <a:pt x="4109617" y="70221"/>
                  <a:pt x="4141148" y="73724"/>
                </a:cubicBezTo>
                <a:cubicBezTo>
                  <a:pt x="4172679" y="77227"/>
                  <a:pt x="4169175" y="350497"/>
                  <a:pt x="4193699" y="357504"/>
                </a:cubicBezTo>
                <a:cubicBezTo>
                  <a:pt x="4218223" y="364511"/>
                  <a:pt x="4272527" y="136787"/>
                  <a:pt x="4288293" y="115766"/>
                </a:cubicBezTo>
                <a:cubicBezTo>
                  <a:pt x="4304059" y="94745"/>
                  <a:pt x="4296176" y="163062"/>
                  <a:pt x="4288293" y="23137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Brace 59"/>
          <p:cNvSpPr/>
          <p:nvPr/>
        </p:nvSpPr>
        <p:spPr>
          <a:xfrm>
            <a:off x="5144289" y="5030234"/>
            <a:ext cx="104800" cy="4571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Content Placeholder 2"/>
          <p:cNvSpPr>
            <a:spLocks noGrp="1"/>
          </p:cNvSpPr>
          <p:nvPr>
            <p:ph idx="1"/>
          </p:nvPr>
        </p:nvSpPr>
        <p:spPr>
          <a:xfrm>
            <a:off x="6744333" y="1626832"/>
            <a:ext cx="5491671" cy="4144963"/>
          </a:xfrm>
        </p:spPr>
        <p:txBody>
          <a:bodyPr/>
          <a:lstStyle/>
          <a:p>
            <a:r>
              <a:rPr lang="en-US" sz="3600" dirty="0"/>
              <a:t>Often used qualitatively</a:t>
            </a:r>
          </a:p>
          <a:p>
            <a:pPr lvl="1"/>
            <a:r>
              <a:rPr lang="en-US" dirty="0"/>
              <a:t>“Pneumonia declines but UTI is stable”</a:t>
            </a:r>
          </a:p>
          <a:p>
            <a:r>
              <a:rPr lang="en-US" dirty="0"/>
              <a:t>Can be used quantitatively</a:t>
            </a:r>
          </a:p>
          <a:p>
            <a:pPr lvl="1"/>
            <a:r>
              <a:rPr lang="en-US" dirty="0"/>
              <a:t>“Effect of PCV against pneumonia is X%-Y%”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4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 animBg="1"/>
      <p:bldP spid="41" grpId="0"/>
      <p:bldP spid="4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92EE-D5AE-46CE-87E1-5F99D5D0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controls as an adjustment variable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B8C619F-FB94-4478-969D-DD882BEE90BE}"/>
              </a:ext>
            </a:extLst>
          </p:cNvPr>
          <p:cNvCxnSpPr>
            <a:cxnSpLocks/>
          </p:cNvCxnSpPr>
          <p:nvPr/>
        </p:nvCxnSpPr>
        <p:spPr>
          <a:xfrm flipH="1">
            <a:off x="3211736" y="2113164"/>
            <a:ext cx="1" cy="2888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EF95AD4-BC70-4A3E-8A1A-8B1B8E544D28}"/>
              </a:ext>
            </a:extLst>
          </p:cNvPr>
          <p:cNvCxnSpPr>
            <a:cxnSpLocks/>
          </p:cNvCxnSpPr>
          <p:nvPr/>
        </p:nvCxnSpPr>
        <p:spPr>
          <a:xfrm flipH="1">
            <a:off x="3211738" y="5001399"/>
            <a:ext cx="59767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73FB89E-9509-4299-862A-84D36DCEF39A}"/>
              </a:ext>
            </a:extLst>
          </p:cNvPr>
          <p:cNvSpPr txBox="1"/>
          <p:nvPr/>
        </p:nvSpPr>
        <p:spPr>
          <a:xfrm>
            <a:off x="5643531" y="5093732"/>
            <a:ext cx="68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7A8BE41-35DB-4B3E-9D20-E5288A99DF42}"/>
              </a:ext>
            </a:extLst>
          </p:cNvPr>
          <p:cNvCxnSpPr>
            <a:cxnSpLocks/>
          </p:cNvCxnSpPr>
          <p:nvPr/>
        </p:nvCxnSpPr>
        <p:spPr>
          <a:xfrm>
            <a:off x="5988048" y="2058712"/>
            <a:ext cx="31752" cy="293576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03BA62-8532-4E2D-997D-31AB4D00CC1F}"/>
              </a:ext>
            </a:extLst>
          </p:cNvPr>
          <p:cNvSpPr txBox="1"/>
          <p:nvPr/>
        </p:nvSpPr>
        <p:spPr>
          <a:xfrm>
            <a:off x="3308200" y="4703539"/>
            <a:ext cx="2679849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C9E3E7-548E-4A87-A4DA-AB772783D256}"/>
              </a:ext>
            </a:extLst>
          </p:cNvPr>
          <p:cNvSpPr txBox="1"/>
          <p:nvPr/>
        </p:nvSpPr>
        <p:spPr>
          <a:xfrm>
            <a:off x="6019800" y="4724400"/>
            <a:ext cx="3168650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0436038-1C79-48A0-B221-A9E84ADC8336}"/>
              </a:ext>
            </a:extLst>
          </p:cNvPr>
          <p:cNvSpPr/>
          <p:nvPr/>
        </p:nvSpPr>
        <p:spPr>
          <a:xfrm>
            <a:off x="3283527" y="2888378"/>
            <a:ext cx="2694709" cy="1337258"/>
          </a:xfrm>
          <a:custGeom>
            <a:avLst/>
            <a:gdLst>
              <a:gd name="connsiteX0" fmla="*/ 0 w 2694709"/>
              <a:gd name="connsiteY0" fmla="*/ 1337258 h 1337258"/>
              <a:gd name="connsiteX1" fmla="*/ 145473 w 2694709"/>
              <a:gd name="connsiteY1" fmla="*/ 886986 h 1337258"/>
              <a:gd name="connsiteX2" fmla="*/ 374073 w 2694709"/>
              <a:gd name="connsiteY2" fmla="*/ 1122513 h 1337258"/>
              <a:gd name="connsiteX3" fmla="*/ 450273 w 2694709"/>
              <a:gd name="connsiteY3" fmla="*/ 699949 h 1337258"/>
              <a:gd name="connsiteX4" fmla="*/ 748146 w 2694709"/>
              <a:gd name="connsiteY4" fmla="*/ 983967 h 1337258"/>
              <a:gd name="connsiteX5" fmla="*/ 831273 w 2694709"/>
              <a:gd name="connsiteY5" fmla="*/ 519840 h 1337258"/>
              <a:gd name="connsiteX6" fmla="*/ 1073728 w 2694709"/>
              <a:gd name="connsiteY6" fmla="*/ 831567 h 1337258"/>
              <a:gd name="connsiteX7" fmla="*/ 1177637 w 2694709"/>
              <a:gd name="connsiteY7" fmla="*/ 318949 h 1337258"/>
              <a:gd name="connsiteX8" fmla="*/ 1510146 w 2694709"/>
              <a:gd name="connsiteY8" fmla="*/ 713804 h 1337258"/>
              <a:gd name="connsiteX9" fmla="*/ 1634837 w 2694709"/>
              <a:gd name="connsiteY9" fmla="*/ 187331 h 1337258"/>
              <a:gd name="connsiteX10" fmla="*/ 1932709 w 2694709"/>
              <a:gd name="connsiteY10" fmla="*/ 616822 h 1337258"/>
              <a:gd name="connsiteX11" fmla="*/ 2133600 w 2694709"/>
              <a:gd name="connsiteY11" fmla="*/ 62640 h 1337258"/>
              <a:gd name="connsiteX12" fmla="*/ 2382982 w 2694709"/>
              <a:gd name="connsiteY12" fmla="*/ 464422 h 1337258"/>
              <a:gd name="connsiteX13" fmla="*/ 2473037 w 2694709"/>
              <a:gd name="connsiteY13" fmla="*/ 295 h 1337258"/>
              <a:gd name="connsiteX14" fmla="*/ 2694709 w 2694709"/>
              <a:gd name="connsiteY14" fmla="*/ 409004 h 133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94709" h="1337258">
                <a:moveTo>
                  <a:pt x="0" y="1337258"/>
                </a:moveTo>
                <a:cubicBezTo>
                  <a:pt x="41564" y="1130017"/>
                  <a:pt x="83128" y="922777"/>
                  <a:pt x="145473" y="886986"/>
                </a:cubicBezTo>
                <a:cubicBezTo>
                  <a:pt x="207818" y="851195"/>
                  <a:pt x="323273" y="1153686"/>
                  <a:pt x="374073" y="1122513"/>
                </a:cubicBezTo>
                <a:cubicBezTo>
                  <a:pt x="424873" y="1091340"/>
                  <a:pt x="387928" y="723040"/>
                  <a:pt x="450273" y="699949"/>
                </a:cubicBezTo>
                <a:cubicBezTo>
                  <a:pt x="512619" y="676858"/>
                  <a:pt x="684646" y="1013985"/>
                  <a:pt x="748146" y="983967"/>
                </a:cubicBezTo>
                <a:cubicBezTo>
                  <a:pt x="811646" y="953949"/>
                  <a:pt x="777009" y="545240"/>
                  <a:pt x="831273" y="519840"/>
                </a:cubicBezTo>
                <a:cubicBezTo>
                  <a:pt x="885537" y="494440"/>
                  <a:pt x="1016001" y="865049"/>
                  <a:pt x="1073728" y="831567"/>
                </a:cubicBezTo>
                <a:cubicBezTo>
                  <a:pt x="1131455" y="798085"/>
                  <a:pt x="1104901" y="338576"/>
                  <a:pt x="1177637" y="318949"/>
                </a:cubicBezTo>
                <a:cubicBezTo>
                  <a:pt x="1250373" y="299322"/>
                  <a:pt x="1433946" y="735740"/>
                  <a:pt x="1510146" y="713804"/>
                </a:cubicBezTo>
                <a:cubicBezTo>
                  <a:pt x="1586346" y="691868"/>
                  <a:pt x="1564410" y="203495"/>
                  <a:pt x="1634837" y="187331"/>
                </a:cubicBezTo>
                <a:cubicBezTo>
                  <a:pt x="1705264" y="171167"/>
                  <a:pt x="1849582" y="637604"/>
                  <a:pt x="1932709" y="616822"/>
                </a:cubicBezTo>
                <a:cubicBezTo>
                  <a:pt x="2015836" y="596040"/>
                  <a:pt x="2058555" y="88040"/>
                  <a:pt x="2133600" y="62640"/>
                </a:cubicBezTo>
                <a:cubicBezTo>
                  <a:pt x="2208645" y="37240"/>
                  <a:pt x="2326409" y="474813"/>
                  <a:pt x="2382982" y="464422"/>
                </a:cubicBezTo>
                <a:cubicBezTo>
                  <a:pt x="2439555" y="454031"/>
                  <a:pt x="2421083" y="9531"/>
                  <a:pt x="2473037" y="295"/>
                </a:cubicBezTo>
                <a:cubicBezTo>
                  <a:pt x="2524991" y="-8941"/>
                  <a:pt x="2609850" y="200031"/>
                  <a:pt x="2694709" y="40900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4819FF-3566-4739-A2B2-3B8B09034CEE}"/>
              </a:ext>
            </a:extLst>
          </p:cNvPr>
          <p:cNvSpPr txBox="1"/>
          <p:nvPr/>
        </p:nvSpPr>
        <p:spPr>
          <a:xfrm rot="20485216">
            <a:off x="4062216" y="3645619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Pneumonia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6E65EA1-3000-4671-AAFA-FA325617F4A9}"/>
              </a:ext>
            </a:extLst>
          </p:cNvPr>
          <p:cNvSpPr/>
          <p:nvPr/>
        </p:nvSpPr>
        <p:spPr>
          <a:xfrm>
            <a:off x="3296878" y="2200854"/>
            <a:ext cx="2709067" cy="1276637"/>
          </a:xfrm>
          <a:custGeom>
            <a:avLst/>
            <a:gdLst>
              <a:gd name="connsiteX0" fmla="*/ 504 w 2709067"/>
              <a:gd name="connsiteY0" fmla="*/ 1276637 h 1276637"/>
              <a:gd name="connsiteX1" fmla="*/ 21286 w 2709067"/>
              <a:gd name="connsiteY1" fmla="*/ 874855 h 1276637"/>
              <a:gd name="connsiteX2" fmla="*/ 139049 w 2709067"/>
              <a:gd name="connsiteY2" fmla="*/ 1013401 h 1276637"/>
              <a:gd name="connsiteX3" fmla="*/ 374577 w 2709067"/>
              <a:gd name="connsiteY3" fmla="*/ 680891 h 1276637"/>
              <a:gd name="connsiteX4" fmla="*/ 686304 w 2709067"/>
              <a:gd name="connsiteY4" fmla="*/ 874855 h 1276637"/>
              <a:gd name="connsiteX5" fmla="*/ 755577 w 2709067"/>
              <a:gd name="connsiteY5" fmla="*/ 611619 h 1276637"/>
              <a:gd name="connsiteX6" fmla="*/ 1011886 w 2709067"/>
              <a:gd name="connsiteY6" fmla="*/ 660110 h 1276637"/>
              <a:gd name="connsiteX7" fmla="*/ 1088086 w 2709067"/>
              <a:gd name="connsiteY7" fmla="*/ 445364 h 1276637"/>
              <a:gd name="connsiteX8" fmla="*/ 1219704 w 2709067"/>
              <a:gd name="connsiteY8" fmla="*/ 653182 h 1276637"/>
              <a:gd name="connsiteX9" fmla="*/ 1441377 w 2709067"/>
              <a:gd name="connsiteY9" fmla="*/ 202910 h 1276637"/>
              <a:gd name="connsiteX10" fmla="*/ 1531431 w 2709067"/>
              <a:gd name="connsiteY10" fmla="*/ 500782 h 1276637"/>
              <a:gd name="connsiteX11" fmla="*/ 1642267 w 2709067"/>
              <a:gd name="connsiteY11" fmla="*/ 209837 h 1276637"/>
              <a:gd name="connsiteX12" fmla="*/ 1815449 w 2709067"/>
              <a:gd name="connsiteY12" fmla="*/ 424582 h 1276637"/>
              <a:gd name="connsiteX13" fmla="*/ 1919358 w 2709067"/>
              <a:gd name="connsiteY13" fmla="*/ 119782 h 1276637"/>
              <a:gd name="connsiteX14" fmla="*/ 2044049 w 2709067"/>
              <a:gd name="connsiteY14" fmla="*/ 403801 h 1276637"/>
              <a:gd name="connsiteX15" fmla="*/ 2085613 w 2709067"/>
              <a:gd name="connsiteY15" fmla="*/ 92073 h 1276637"/>
              <a:gd name="connsiteX16" fmla="*/ 2348849 w 2709067"/>
              <a:gd name="connsiteY16" fmla="*/ 292964 h 1276637"/>
              <a:gd name="connsiteX17" fmla="*/ 2466613 w 2709067"/>
              <a:gd name="connsiteY17" fmla="*/ 2019 h 1276637"/>
              <a:gd name="connsiteX18" fmla="*/ 2570522 w 2709067"/>
              <a:gd name="connsiteY18" fmla="*/ 168273 h 1276637"/>
              <a:gd name="connsiteX19" fmla="*/ 2667504 w 2709067"/>
              <a:gd name="connsiteY19" fmla="*/ 251401 h 1276637"/>
              <a:gd name="connsiteX20" fmla="*/ 2709067 w 2709067"/>
              <a:gd name="connsiteY20" fmla="*/ 244473 h 1276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09067" h="1276637">
                <a:moveTo>
                  <a:pt x="504" y="1276637"/>
                </a:moveTo>
                <a:cubicBezTo>
                  <a:pt x="-651" y="1097682"/>
                  <a:pt x="-1805" y="918728"/>
                  <a:pt x="21286" y="874855"/>
                </a:cubicBezTo>
                <a:cubicBezTo>
                  <a:pt x="44377" y="830982"/>
                  <a:pt x="80167" y="1045728"/>
                  <a:pt x="139049" y="1013401"/>
                </a:cubicBezTo>
                <a:cubicBezTo>
                  <a:pt x="197931" y="981074"/>
                  <a:pt x="283368" y="703982"/>
                  <a:pt x="374577" y="680891"/>
                </a:cubicBezTo>
                <a:cubicBezTo>
                  <a:pt x="465786" y="657800"/>
                  <a:pt x="622804" y="886400"/>
                  <a:pt x="686304" y="874855"/>
                </a:cubicBezTo>
                <a:cubicBezTo>
                  <a:pt x="749804" y="863310"/>
                  <a:pt x="701313" y="647410"/>
                  <a:pt x="755577" y="611619"/>
                </a:cubicBezTo>
                <a:cubicBezTo>
                  <a:pt x="809841" y="575828"/>
                  <a:pt x="956468" y="687819"/>
                  <a:pt x="1011886" y="660110"/>
                </a:cubicBezTo>
                <a:cubicBezTo>
                  <a:pt x="1067304" y="632401"/>
                  <a:pt x="1053450" y="446519"/>
                  <a:pt x="1088086" y="445364"/>
                </a:cubicBezTo>
                <a:cubicBezTo>
                  <a:pt x="1122722" y="444209"/>
                  <a:pt x="1160822" y="693591"/>
                  <a:pt x="1219704" y="653182"/>
                </a:cubicBezTo>
                <a:cubicBezTo>
                  <a:pt x="1278586" y="612773"/>
                  <a:pt x="1389423" y="228310"/>
                  <a:pt x="1441377" y="202910"/>
                </a:cubicBezTo>
                <a:cubicBezTo>
                  <a:pt x="1493331" y="177510"/>
                  <a:pt x="1497949" y="499628"/>
                  <a:pt x="1531431" y="500782"/>
                </a:cubicBezTo>
                <a:cubicBezTo>
                  <a:pt x="1564913" y="501936"/>
                  <a:pt x="1594931" y="222537"/>
                  <a:pt x="1642267" y="209837"/>
                </a:cubicBezTo>
                <a:cubicBezTo>
                  <a:pt x="1689603" y="197137"/>
                  <a:pt x="1769267" y="439591"/>
                  <a:pt x="1815449" y="424582"/>
                </a:cubicBezTo>
                <a:cubicBezTo>
                  <a:pt x="1861631" y="409573"/>
                  <a:pt x="1881258" y="123245"/>
                  <a:pt x="1919358" y="119782"/>
                </a:cubicBezTo>
                <a:cubicBezTo>
                  <a:pt x="1957458" y="116318"/>
                  <a:pt x="2016340" y="408419"/>
                  <a:pt x="2044049" y="403801"/>
                </a:cubicBezTo>
                <a:cubicBezTo>
                  <a:pt x="2071758" y="399183"/>
                  <a:pt x="2034813" y="110546"/>
                  <a:pt x="2085613" y="92073"/>
                </a:cubicBezTo>
                <a:cubicBezTo>
                  <a:pt x="2136413" y="73600"/>
                  <a:pt x="2285349" y="307973"/>
                  <a:pt x="2348849" y="292964"/>
                </a:cubicBezTo>
                <a:cubicBezTo>
                  <a:pt x="2412349" y="277955"/>
                  <a:pt x="2429668" y="22801"/>
                  <a:pt x="2466613" y="2019"/>
                </a:cubicBezTo>
                <a:cubicBezTo>
                  <a:pt x="2503558" y="-18763"/>
                  <a:pt x="2537040" y="126709"/>
                  <a:pt x="2570522" y="168273"/>
                </a:cubicBezTo>
                <a:cubicBezTo>
                  <a:pt x="2604004" y="209837"/>
                  <a:pt x="2644413" y="238701"/>
                  <a:pt x="2667504" y="251401"/>
                </a:cubicBezTo>
                <a:cubicBezTo>
                  <a:pt x="2690595" y="264101"/>
                  <a:pt x="2699831" y="254287"/>
                  <a:pt x="2709067" y="244473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24BE50-68FE-461A-B79C-B44F6E6D1325}"/>
              </a:ext>
            </a:extLst>
          </p:cNvPr>
          <p:cNvSpPr txBox="1"/>
          <p:nvPr/>
        </p:nvSpPr>
        <p:spPr>
          <a:xfrm rot="20485216">
            <a:off x="3420049" y="2225809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Control disease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FFC320F-6CAC-47AC-973B-829A6E11CACB}"/>
              </a:ext>
            </a:extLst>
          </p:cNvPr>
          <p:cNvSpPr txBox="1"/>
          <p:nvPr/>
        </p:nvSpPr>
        <p:spPr>
          <a:xfrm>
            <a:off x="1295400" y="554640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1: Fit a regression model using data from the pre-vaccine data to establish a    </a:t>
            </a:r>
          </a:p>
          <a:p>
            <a:r>
              <a:rPr lang="en-US" dirty="0"/>
              <a:t>      relationship between pneumonia and a control disease</a:t>
            </a:r>
          </a:p>
          <a:p>
            <a:r>
              <a:rPr lang="en-US" dirty="0"/>
              <a:t>	E.g</a:t>
            </a:r>
            <a:r>
              <a:rPr lang="en-US" b="1" dirty="0"/>
              <a:t>.,  log(pneumonia)= b0 + b1*log(control disease)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0E61B9-4CF0-4656-84DA-D360C27C3F42}"/>
              </a:ext>
            </a:extLst>
          </p:cNvPr>
          <p:cNvSpPr/>
          <p:nvPr/>
        </p:nvSpPr>
        <p:spPr>
          <a:xfrm>
            <a:off x="3310229" y="2950951"/>
            <a:ext cx="2709067" cy="1276637"/>
          </a:xfrm>
          <a:custGeom>
            <a:avLst/>
            <a:gdLst>
              <a:gd name="connsiteX0" fmla="*/ 504 w 2709067"/>
              <a:gd name="connsiteY0" fmla="*/ 1276637 h 1276637"/>
              <a:gd name="connsiteX1" fmla="*/ 21286 w 2709067"/>
              <a:gd name="connsiteY1" fmla="*/ 874855 h 1276637"/>
              <a:gd name="connsiteX2" fmla="*/ 139049 w 2709067"/>
              <a:gd name="connsiteY2" fmla="*/ 1013401 h 1276637"/>
              <a:gd name="connsiteX3" fmla="*/ 374577 w 2709067"/>
              <a:gd name="connsiteY3" fmla="*/ 680891 h 1276637"/>
              <a:gd name="connsiteX4" fmla="*/ 686304 w 2709067"/>
              <a:gd name="connsiteY4" fmla="*/ 874855 h 1276637"/>
              <a:gd name="connsiteX5" fmla="*/ 755577 w 2709067"/>
              <a:gd name="connsiteY5" fmla="*/ 611619 h 1276637"/>
              <a:gd name="connsiteX6" fmla="*/ 1011886 w 2709067"/>
              <a:gd name="connsiteY6" fmla="*/ 660110 h 1276637"/>
              <a:gd name="connsiteX7" fmla="*/ 1088086 w 2709067"/>
              <a:gd name="connsiteY7" fmla="*/ 445364 h 1276637"/>
              <a:gd name="connsiteX8" fmla="*/ 1219704 w 2709067"/>
              <a:gd name="connsiteY8" fmla="*/ 653182 h 1276637"/>
              <a:gd name="connsiteX9" fmla="*/ 1441377 w 2709067"/>
              <a:gd name="connsiteY9" fmla="*/ 202910 h 1276637"/>
              <a:gd name="connsiteX10" fmla="*/ 1531431 w 2709067"/>
              <a:gd name="connsiteY10" fmla="*/ 500782 h 1276637"/>
              <a:gd name="connsiteX11" fmla="*/ 1642267 w 2709067"/>
              <a:gd name="connsiteY11" fmla="*/ 209837 h 1276637"/>
              <a:gd name="connsiteX12" fmla="*/ 1815449 w 2709067"/>
              <a:gd name="connsiteY12" fmla="*/ 424582 h 1276637"/>
              <a:gd name="connsiteX13" fmla="*/ 1919358 w 2709067"/>
              <a:gd name="connsiteY13" fmla="*/ 119782 h 1276637"/>
              <a:gd name="connsiteX14" fmla="*/ 2044049 w 2709067"/>
              <a:gd name="connsiteY14" fmla="*/ 403801 h 1276637"/>
              <a:gd name="connsiteX15" fmla="*/ 2085613 w 2709067"/>
              <a:gd name="connsiteY15" fmla="*/ 92073 h 1276637"/>
              <a:gd name="connsiteX16" fmla="*/ 2348849 w 2709067"/>
              <a:gd name="connsiteY16" fmla="*/ 292964 h 1276637"/>
              <a:gd name="connsiteX17" fmla="*/ 2466613 w 2709067"/>
              <a:gd name="connsiteY17" fmla="*/ 2019 h 1276637"/>
              <a:gd name="connsiteX18" fmla="*/ 2570522 w 2709067"/>
              <a:gd name="connsiteY18" fmla="*/ 168273 h 1276637"/>
              <a:gd name="connsiteX19" fmla="*/ 2667504 w 2709067"/>
              <a:gd name="connsiteY19" fmla="*/ 251401 h 1276637"/>
              <a:gd name="connsiteX20" fmla="*/ 2709067 w 2709067"/>
              <a:gd name="connsiteY20" fmla="*/ 244473 h 1276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09067" h="1276637">
                <a:moveTo>
                  <a:pt x="504" y="1276637"/>
                </a:moveTo>
                <a:cubicBezTo>
                  <a:pt x="-651" y="1097682"/>
                  <a:pt x="-1805" y="918728"/>
                  <a:pt x="21286" y="874855"/>
                </a:cubicBezTo>
                <a:cubicBezTo>
                  <a:pt x="44377" y="830982"/>
                  <a:pt x="80167" y="1045728"/>
                  <a:pt x="139049" y="1013401"/>
                </a:cubicBezTo>
                <a:cubicBezTo>
                  <a:pt x="197931" y="981074"/>
                  <a:pt x="283368" y="703982"/>
                  <a:pt x="374577" y="680891"/>
                </a:cubicBezTo>
                <a:cubicBezTo>
                  <a:pt x="465786" y="657800"/>
                  <a:pt x="622804" y="886400"/>
                  <a:pt x="686304" y="874855"/>
                </a:cubicBezTo>
                <a:cubicBezTo>
                  <a:pt x="749804" y="863310"/>
                  <a:pt x="701313" y="647410"/>
                  <a:pt x="755577" y="611619"/>
                </a:cubicBezTo>
                <a:cubicBezTo>
                  <a:pt x="809841" y="575828"/>
                  <a:pt x="956468" y="687819"/>
                  <a:pt x="1011886" y="660110"/>
                </a:cubicBezTo>
                <a:cubicBezTo>
                  <a:pt x="1067304" y="632401"/>
                  <a:pt x="1053450" y="446519"/>
                  <a:pt x="1088086" y="445364"/>
                </a:cubicBezTo>
                <a:cubicBezTo>
                  <a:pt x="1122722" y="444209"/>
                  <a:pt x="1160822" y="693591"/>
                  <a:pt x="1219704" y="653182"/>
                </a:cubicBezTo>
                <a:cubicBezTo>
                  <a:pt x="1278586" y="612773"/>
                  <a:pt x="1389423" y="228310"/>
                  <a:pt x="1441377" y="202910"/>
                </a:cubicBezTo>
                <a:cubicBezTo>
                  <a:pt x="1493331" y="177510"/>
                  <a:pt x="1497949" y="499628"/>
                  <a:pt x="1531431" y="500782"/>
                </a:cubicBezTo>
                <a:cubicBezTo>
                  <a:pt x="1564913" y="501936"/>
                  <a:pt x="1594931" y="222537"/>
                  <a:pt x="1642267" y="209837"/>
                </a:cubicBezTo>
                <a:cubicBezTo>
                  <a:pt x="1689603" y="197137"/>
                  <a:pt x="1769267" y="439591"/>
                  <a:pt x="1815449" y="424582"/>
                </a:cubicBezTo>
                <a:cubicBezTo>
                  <a:pt x="1861631" y="409573"/>
                  <a:pt x="1881258" y="123245"/>
                  <a:pt x="1919358" y="119782"/>
                </a:cubicBezTo>
                <a:cubicBezTo>
                  <a:pt x="1957458" y="116318"/>
                  <a:pt x="2016340" y="408419"/>
                  <a:pt x="2044049" y="403801"/>
                </a:cubicBezTo>
                <a:cubicBezTo>
                  <a:pt x="2071758" y="399183"/>
                  <a:pt x="2034813" y="110546"/>
                  <a:pt x="2085613" y="92073"/>
                </a:cubicBezTo>
                <a:cubicBezTo>
                  <a:pt x="2136413" y="73600"/>
                  <a:pt x="2285349" y="307973"/>
                  <a:pt x="2348849" y="292964"/>
                </a:cubicBezTo>
                <a:cubicBezTo>
                  <a:pt x="2412349" y="277955"/>
                  <a:pt x="2429668" y="22801"/>
                  <a:pt x="2466613" y="2019"/>
                </a:cubicBezTo>
                <a:cubicBezTo>
                  <a:pt x="2503558" y="-18763"/>
                  <a:pt x="2537040" y="126709"/>
                  <a:pt x="2570522" y="168273"/>
                </a:cubicBezTo>
                <a:cubicBezTo>
                  <a:pt x="2604004" y="209837"/>
                  <a:pt x="2644413" y="238701"/>
                  <a:pt x="2667504" y="251401"/>
                </a:cubicBezTo>
                <a:cubicBezTo>
                  <a:pt x="2690595" y="264101"/>
                  <a:pt x="2699831" y="254287"/>
                  <a:pt x="2709067" y="244473"/>
                </a:cubicBez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A98CDD-DA1A-495C-BA15-17378DF06329}"/>
              </a:ext>
            </a:extLst>
          </p:cNvPr>
          <p:cNvSpPr txBox="1"/>
          <p:nvPr/>
        </p:nvSpPr>
        <p:spPr>
          <a:xfrm rot="20485216">
            <a:off x="3981592" y="2866352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Model fit</a:t>
            </a:r>
          </a:p>
        </p:txBody>
      </p:sp>
    </p:spTree>
    <p:extLst>
      <p:ext uri="{BB962C8B-B14F-4D97-AF65-F5344CB8AC3E}">
        <p14:creationId xmlns:p14="http://schemas.microsoft.com/office/powerpoint/2010/main" val="421772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 animBg="1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92EE-D5AE-46CE-87E1-5F99D5D0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controls as an adjustment variable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B8C619F-FB94-4478-969D-DD882BEE90BE}"/>
              </a:ext>
            </a:extLst>
          </p:cNvPr>
          <p:cNvCxnSpPr>
            <a:cxnSpLocks/>
          </p:cNvCxnSpPr>
          <p:nvPr/>
        </p:nvCxnSpPr>
        <p:spPr>
          <a:xfrm flipH="1">
            <a:off x="3211736" y="2113164"/>
            <a:ext cx="1" cy="2888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EF95AD4-BC70-4A3E-8A1A-8B1B8E544D28}"/>
              </a:ext>
            </a:extLst>
          </p:cNvPr>
          <p:cNvCxnSpPr>
            <a:cxnSpLocks/>
          </p:cNvCxnSpPr>
          <p:nvPr/>
        </p:nvCxnSpPr>
        <p:spPr>
          <a:xfrm flipH="1">
            <a:off x="3211738" y="5001399"/>
            <a:ext cx="59767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73FB89E-9509-4299-862A-84D36DCEF39A}"/>
              </a:ext>
            </a:extLst>
          </p:cNvPr>
          <p:cNvSpPr txBox="1"/>
          <p:nvPr/>
        </p:nvSpPr>
        <p:spPr>
          <a:xfrm>
            <a:off x="5643531" y="5093732"/>
            <a:ext cx="68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7A8BE41-35DB-4B3E-9D20-E5288A99DF42}"/>
              </a:ext>
            </a:extLst>
          </p:cNvPr>
          <p:cNvCxnSpPr>
            <a:cxnSpLocks/>
          </p:cNvCxnSpPr>
          <p:nvPr/>
        </p:nvCxnSpPr>
        <p:spPr>
          <a:xfrm>
            <a:off x="5988048" y="2058712"/>
            <a:ext cx="31752" cy="293576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03BA62-8532-4E2D-997D-31AB4D00CC1F}"/>
              </a:ext>
            </a:extLst>
          </p:cNvPr>
          <p:cNvSpPr txBox="1"/>
          <p:nvPr/>
        </p:nvSpPr>
        <p:spPr>
          <a:xfrm>
            <a:off x="3308200" y="4703539"/>
            <a:ext cx="2679849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C9E3E7-548E-4A87-A4DA-AB772783D256}"/>
              </a:ext>
            </a:extLst>
          </p:cNvPr>
          <p:cNvSpPr txBox="1"/>
          <p:nvPr/>
        </p:nvSpPr>
        <p:spPr>
          <a:xfrm>
            <a:off x="6019800" y="4724400"/>
            <a:ext cx="3168650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0436038-1C79-48A0-B221-A9E84ADC8336}"/>
              </a:ext>
            </a:extLst>
          </p:cNvPr>
          <p:cNvSpPr/>
          <p:nvPr/>
        </p:nvSpPr>
        <p:spPr>
          <a:xfrm>
            <a:off x="3283527" y="2888378"/>
            <a:ext cx="2694709" cy="1337258"/>
          </a:xfrm>
          <a:custGeom>
            <a:avLst/>
            <a:gdLst>
              <a:gd name="connsiteX0" fmla="*/ 0 w 2694709"/>
              <a:gd name="connsiteY0" fmla="*/ 1337258 h 1337258"/>
              <a:gd name="connsiteX1" fmla="*/ 145473 w 2694709"/>
              <a:gd name="connsiteY1" fmla="*/ 886986 h 1337258"/>
              <a:gd name="connsiteX2" fmla="*/ 374073 w 2694709"/>
              <a:gd name="connsiteY2" fmla="*/ 1122513 h 1337258"/>
              <a:gd name="connsiteX3" fmla="*/ 450273 w 2694709"/>
              <a:gd name="connsiteY3" fmla="*/ 699949 h 1337258"/>
              <a:gd name="connsiteX4" fmla="*/ 748146 w 2694709"/>
              <a:gd name="connsiteY4" fmla="*/ 983967 h 1337258"/>
              <a:gd name="connsiteX5" fmla="*/ 831273 w 2694709"/>
              <a:gd name="connsiteY5" fmla="*/ 519840 h 1337258"/>
              <a:gd name="connsiteX6" fmla="*/ 1073728 w 2694709"/>
              <a:gd name="connsiteY6" fmla="*/ 831567 h 1337258"/>
              <a:gd name="connsiteX7" fmla="*/ 1177637 w 2694709"/>
              <a:gd name="connsiteY7" fmla="*/ 318949 h 1337258"/>
              <a:gd name="connsiteX8" fmla="*/ 1510146 w 2694709"/>
              <a:gd name="connsiteY8" fmla="*/ 713804 h 1337258"/>
              <a:gd name="connsiteX9" fmla="*/ 1634837 w 2694709"/>
              <a:gd name="connsiteY9" fmla="*/ 187331 h 1337258"/>
              <a:gd name="connsiteX10" fmla="*/ 1932709 w 2694709"/>
              <a:gd name="connsiteY10" fmla="*/ 616822 h 1337258"/>
              <a:gd name="connsiteX11" fmla="*/ 2133600 w 2694709"/>
              <a:gd name="connsiteY11" fmla="*/ 62640 h 1337258"/>
              <a:gd name="connsiteX12" fmla="*/ 2382982 w 2694709"/>
              <a:gd name="connsiteY12" fmla="*/ 464422 h 1337258"/>
              <a:gd name="connsiteX13" fmla="*/ 2473037 w 2694709"/>
              <a:gd name="connsiteY13" fmla="*/ 295 h 1337258"/>
              <a:gd name="connsiteX14" fmla="*/ 2694709 w 2694709"/>
              <a:gd name="connsiteY14" fmla="*/ 409004 h 133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94709" h="1337258">
                <a:moveTo>
                  <a:pt x="0" y="1337258"/>
                </a:moveTo>
                <a:cubicBezTo>
                  <a:pt x="41564" y="1130017"/>
                  <a:pt x="83128" y="922777"/>
                  <a:pt x="145473" y="886986"/>
                </a:cubicBezTo>
                <a:cubicBezTo>
                  <a:pt x="207818" y="851195"/>
                  <a:pt x="323273" y="1153686"/>
                  <a:pt x="374073" y="1122513"/>
                </a:cubicBezTo>
                <a:cubicBezTo>
                  <a:pt x="424873" y="1091340"/>
                  <a:pt x="387928" y="723040"/>
                  <a:pt x="450273" y="699949"/>
                </a:cubicBezTo>
                <a:cubicBezTo>
                  <a:pt x="512619" y="676858"/>
                  <a:pt x="684646" y="1013985"/>
                  <a:pt x="748146" y="983967"/>
                </a:cubicBezTo>
                <a:cubicBezTo>
                  <a:pt x="811646" y="953949"/>
                  <a:pt x="777009" y="545240"/>
                  <a:pt x="831273" y="519840"/>
                </a:cubicBezTo>
                <a:cubicBezTo>
                  <a:pt x="885537" y="494440"/>
                  <a:pt x="1016001" y="865049"/>
                  <a:pt x="1073728" y="831567"/>
                </a:cubicBezTo>
                <a:cubicBezTo>
                  <a:pt x="1131455" y="798085"/>
                  <a:pt x="1104901" y="338576"/>
                  <a:pt x="1177637" y="318949"/>
                </a:cubicBezTo>
                <a:cubicBezTo>
                  <a:pt x="1250373" y="299322"/>
                  <a:pt x="1433946" y="735740"/>
                  <a:pt x="1510146" y="713804"/>
                </a:cubicBezTo>
                <a:cubicBezTo>
                  <a:pt x="1586346" y="691868"/>
                  <a:pt x="1564410" y="203495"/>
                  <a:pt x="1634837" y="187331"/>
                </a:cubicBezTo>
                <a:cubicBezTo>
                  <a:pt x="1705264" y="171167"/>
                  <a:pt x="1849582" y="637604"/>
                  <a:pt x="1932709" y="616822"/>
                </a:cubicBezTo>
                <a:cubicBezTo>
                  <a:pt x="2015836" y="596040"/>
                  <a:pt x="2058555" y="88040"/>
                  <a:pt x="2133600" y="62640"/>
                </a:cubicBezTo>
                <a:cubicBezTo>
                  <a:pt x="2208645" y="37240"/>
                  <a:pt x="2326409" y="474813"/>
                  <a:pt x="2382982" y="464422"/>
                </a:cubicBezTo>
                <a:cubicBezTo>
                  <a:pt x="2439555" y="454031"/>
                  <a:pt x="2421083" y="9531"/>
                  <a:pt x="2473037" y="295"/>
                </a:cubicBezTo>
                <a:cubicBezTo>
                  <a:pt x="2524991" y="-8941"/>
                  <a:pt x="2609850" y="200031"/>
                  <a:pt x="2694709" y="40900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4819FF-3566-4739-A2B2-3B8B09034CEE}"/>
              </a:ext>
            </a:extLst>
          </p:cNvPr>
          <p:cNvSpPr txBox="1"/>
          <p:nvPr/>
        </p:nvSpPr>
        <p:spPr>
          <a:xfrm rot="20485216">
            <a:off x="4062216" y="3645619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Pneumonia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6E65EA1-3000-4671-AAFA-FA325617F4A9}"/>
              </a:ext>
            </a:extLst>
          </p:cNvPr>
          <p:cNvSpPr/>
          <p:nvPr/>
        </p:nvSpPr>
        <p:spPr>
          <a:xfrm>
            <a:off x="3296878" y="2200854"/>
            <a:ext cx="2709067" cy="1276637"/>
          </a:xfrm>
          <a:custGeom>
            <a:avLst/>
            <a:gdLst>
              <a:gd name="connsiteX0" fmla="*/ 504 w 2709067"/>
              <a:gd name="connsiteY0" fmla="*/ 1276637 h 1276637"/>
              <a:gd name="connsiteX1" fmla="*/ 21286 w 2709067"/>
              <a:gd name="connsiteY1" fmla="*/ 874855 h 1276637"/>
              <a:gd name="connsiteX2" fmla="*/ 139049 w 2709067"/>
              <a:gd name="connsiteY2" fmla="*/ 1013401 h 1276637"/>
              <a:gd name="connsiteX3" fmla="*/ 374577 w 2709067"/>
              <a:gd name="connsiteY3" fmla="*/ 680891 h 1276637"/>
              <a:gd name="connsiteX4" fmla="*/ 686304 w 2709067"/>
              <a:gd name="connsiteY4" fmla="*/ 874855 h 1276637"/>
              <a:gd name="connsiteX5" fmla="*/ 755577 w 2709067"/>
              <a:gd name="connsiteY5" fmla="*/ 611619 h 1276637"/>
              <a:gd name="connsiteX6" fmla="*/ 1011886 w 2709067"/>
              <a:gd name="connsiteY6" fmla="*/ 660110 h 1276637"/>
              <a:gd name="connsiteX7" fmla="*/ 1088086 w 2709067"/>
              <a:gd name="connsiteY7" fmla="*/ 445364 h 1276637"/>
              <a:gd name="connsiteX8" fmla="*/ 1219704 w 2709067"/>
              <a:gd name="connsiteY8" fmla="*/ 653182 h 1276637"/>
              <a:gd name="connsiteX9" fmla="*/ 1441377 w 2709067"/>
              <a:gd name="connsiteY9" fmla="*/ 202910 h 1276637"/>
              <a:gd name="connsiteX10" fmla="*/ 1531431 w 2709067"/>
              <a:gd name="connsiteY10" fmla="*/ 500782 h 1276637"/>
              <a:gd name="connsiteX11" fmla="*/ 1642267 w 2709067"/>
              <a:gd name="connsiteY11" fmla="*/ 209837 h 1276637"/>
              <a:gd name="connsiteX12" fmla="*/ 1815449 w 2709067"/>
              <a:gd name="connsiteY12" fmla="*/ 424582 h 1276637"/>
              <a:gd name="connsiteX13" fmla="*/ 1919358 w 2709067"/>
              <a:gd name="connsiteY13" fmla="*/ 119782 h 1276637"/>
              <a:gd name="connsiteX14" fmla="*/ 2044049 w 2709067"/>
              <a:gd name="connsiteY14" fmla="*/ 403801 h 1276637"/>
              <a:gd name="connsiteX15" fmla="*/ 2085613 w 2709067"/>
              <a:gd name="connsiteY15" fmla="*/ 92073 h 1276637"/>
              <a:gd name="connsiteX16" fmla="*/ 2348849 w 2709067"/>
              <a:gd name="connsiteY16" fmla="*/ 292964 h 1276637"/>
              <a:gd name="connsiteX17" fmla="*/ 2466613 w 2709067"/>
              <a:gd name="connsiteY17" fmla="*/ 2019 h 1276637"/>
              <a:gd name="connsiteX18" fmla="*/ 2570522 w 2709067"/>
              <a:gd name="connsiteY18" fmla="*/ 168273 h 1276637"/>
              <a:gd name="connsiteX19" fmla="*/ 2667504 w 2709067"/>
              <a:gd name="connsiteY19" fmla="*/ 251401 h 1276637"/>
              <a:gd name="connsiteX20" fmla="*/ 2709067 w 2709067"/>
              <a:gd name="connsiteY20" fmla="*/ 244473 h 1276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09067" h="1276637">
                <a:moveTo>
                  <a:pt x="504" y="1276637"/>
                </a:moveTo>
                <a:cubicBezTo>
                  <a:pt x="-651" y="1097682"/>
                  <a:pt x="-1805" y="918728"/>
                  <a:pt x="21286" y="874855"/>
                </a:cubicBezTo>
                <a:cubicBezTo>
                  <a:pt x="44377" y="830982"/>
                  <a:pt x="80167" y="1045728"/>
                  <a:pt x="139049" y="1013401"/>
                </a:cubicBezTo>
                <a:cubicBezTo>
                  <a:pt x="197931" y="981074"/>
                  <a:pt x="283368" y="703982"/>
                  <a:pt x="374577" y="680891"/>
                </a:cubicBezTo>
                <a:cubicBezTo>
                  <a:pt x="465786" y="657800"/>
                  <a:pt x="622804" y="886400"/>
                  <a:pt x="686304" y="874855"/>
                </a:cubicBezTo>
                <a:cubicBezTo>
                  <a:pt x="749804" y="863310"/>
                  <a:pt x="701313" y="647410"/>
                  <a:pt x="755577" y="611619"/>
                </a:cubicBezTo>
                <a:cubicBezTo>
                  <a:pt x="809841" y="575828"/>
                  <a:pt x="956468" y="687819"/>
                  <a:pt x="1011886" y="660110"/>
                </a:cubicBezTo>
                <a:cubicBezTo>
                  <a:pt x="1067304" y="632401"/>
                  <a:pt x="1053450" y="446519"/>
                  <a:pt x="1088086" y="445364"/>
                </a:cubicBezTo>
                <a:cubicBezTo>
                  <a:pt x="1122722" y="444209"/>
                  <a:pt x="1160822" y="693591"/>
                  <a:pt x="1219704" y="653182"/>
                </a:cubicBezTo>
                <a:cubicBezTo>
                  <a:pt x="1278586" y="612773"/>
                  <a:pt x="1389423" y="228310"/>
                  <a:pt x="1441377" y="202910"/>
                </a:cubicBezTo>
                <a:cubicBezTo>
                  <a:pt x="1493331" y="177510"/>
                  <a:pt x="1497949" y="499628"/>
                  <a:pt x="1531431" y="500782"/>
                </a:cubicBezTo>
                <a:cubicBezTo>
                  <a:pt x="1564913" y="501936"/>
                  <a:pt x="1594931" y="222537"/>
                  <a:pt x="1642267" y="209837"/>
                </a:cubicBezTo>
                <a:cubicBezTo>
                  <a:pt x="1689603" y="197137"/>
                  <a:pt x="1769267" y="439591"/>
                  <a:pt x="1815449" y="424582"/>
                </a:cubicBezTo>
                <a:cubicBezTo>
                  <a:pt x="1861631" y="409573"/>
                  <a:pt x="1881258" y="123245"/>
                  <a:pt x="1919358" y="119782"/>
                </a:cubicBezTo>
                <a:cubicBezTo>
                  <a:pt x="1957458" y="116318"/>
                  <a:pt x="2016340" y="408419"/>
                  <a:pt x="2044049" y="403801"/>
                </a:cubicBezTo>
                <a:cubicBezTo>
                  <a:pt x="2071758" y="399183"/>
                  <a:pt x="2034813" y="110546"/>
                  <a:pt x="2085613" y="92073"/>
                </a:cubicBezTo>
                <a:cubicBezTo>
                  <a:pt x="2136413" y="73600"/>
                  <a:pt x="2285349" y="307973"/>
                  <a:pt x="2348849" y="292964"/>
                </a:cubicBezTo>
                <a:cubicBezTo>
                  <a:pt x="2412349" y="277955"/>
                  <a:pt x="2429668" y="22801"/>
                  <a:pt x="2466613" y="2019"/>
                </a:cubicBezTo>
                <a:cubicBezTo>
                  <a:pt x="2503558" y="-18763"/>
                  <a:pt x="2537040" y="126709"/>
                  <a:pt x="2570522" y="168273"/>
                </a:cubicBezTo>
                <a:cubicBezTo>
                  <a:pt x="2604004" y="209837"/>
                  <a:pt x="2644413" y="238701"/>
                  <a:pt x="2667504" y="251401"/>
                </a:cubicBezTo>
                <a:cubicBezTo>
                  <a:pt x="2690595" y="264101"/>
                  <a:pt x="2699831" y="254287"/>
                  <a:pt x="2709067" y="244473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24BE50-68FE-461A-B79C-B44F6E6D1325}"/>
              </a:ext>
            </a:extLst>
          </p:cNvPr>
          <p:cNvSpPr txBox="1"/>
          <p:nvPr/>
        </p:nvSpPr>
        <p:spPr>
          <a:xfrm rot="20485216">
            <a:off x="3420049" y="2225809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Control disease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FFC320F-6CAC-47AC-973B-829A6E11CACB}"/>
              </a:ext>
            </a:extLst>
          </p:cNvPr>
          <p:cNvSpPr txBox="1"/>
          <p:nvPr/>
        </p:nvSpPr>
        <p:spPr>
          <a:xfrm>
            <a:off x="1295400" y="55464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2: Plug in observed values for control disease from post-vaccine period to get an estimate for what counts of pneumonia would be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0E61B9-4CF0-4656-84DA-D360C27C3F42}"/>
              </a:ext>
            </a:extLst>
          </p:cNvPr>
          <p:cNvSpPr/>
          <p:nvPr/>
        </p:nvSpPr>
        <p:spPr>
          <a:xfrm>
            <a:off x="3310229" y="2950951"/>
            <a:ext cx="2709067" cy="1276637"/>
          </a:xfrm>
          <a:custGeom>
            <a:avLst/>
            <a:gdLst>
              <a:gd name="connsiteX0" fmla="*/ 504 w 2709067"/>
              <a:gd name="connsiteY0" fmla="*/ 1276637 h 1276637"/>
              <a:gd name="connsiteX1" fmla="*/ 21286 w 2709067"/>
              <a:gd name="connsiteY1" fmla="*/ 874855 h 1276637"/>
              <a:gd name="connsiteX2" fmla="*/ 139049 w 2709067"/>
              <a:gd name="connsiteY2" fmla="*/ 1013401 h 1276637"/>
              <a:gd name="connsiteX3" fmla="*/ 374577 w 2709067"/>
              <a:gd name="connsiteY3" fmla="*/ 680891 h 1276637"/>
              <a:gd name="connsiteX4" fmla="*/ 686304 w 2709067"/>
              <a:gd name="connsiteY4" fmla="*/ 874855 h 1276637"/>
              <a:gd name="connsiteX5" fmla="*/ 755577 w 2709067"/>
              <a:gd name="connsiteY5" fmla="*/ 611619 h 1276637"/>
              <a:gd name="connsiteX6" fmla="*/ 1011886 w 2709067"/>
              <a:gd name="connsiteY6" fmla="*/ 660110 h 1276637"/>
              <a:gd name="connsiteX7" fmla="*/ 1088086 w 2709067"/>
              <a:gd name="connsiteY7" fmla="*/ 445364 h 1276637"/>
              <a:gd name="connsiteX8" fmla="*/ 1219704 w 2709067"/>
              <a:gd name="connsiteY8" fmla="*/ 653182 h 1276637"/>
              <a:gd name="connsiteX9" fmla="*/ 1441377 w 2709067"/>
              <a:gd name="connsiteY9" fmla="*/ 202910 h 1276637"/>
              <a:gd name="connsiteX10" fmla="*/ 1531431 w 2709067"/>
              <a:gd name="connsiteY10" fmla="*/ 500782 h 1276637"/>
              <a:gd name="connsiteX11" fmla="*/ 1642267 w 2709067"/>
              <a:gd name="connsiteY11" fmla="*/ 209837 h 1276637"/>
              <a:gd name="connsiteX12" fmla="*/ 1815449 w 2709067"/>
              <a:gd name="connsiteY12" fmla="*/ 424582 h 1276637"/>
              <a:gd name="connsiteX13" fmla="*/ 1919358 w 2709067"/>
              <a:gd name="connsiteY13" fmla="*/ 119782 h 1276637"/>
              <a:gd name="connsiteX14" fmla="*/ 2044049 w 2709067"/>
              <a:gd name="connsiteY14" fmla="*/ 403801 h 1276637"/>
              <a:gd name="connsiteX15" fmla="*/ 2085613 w 2709067"/>
              <a:gd name="connsiteY15" fmla="*/ 92073 h 1276637"/>
              <a:gd name="connsiteX16" fmla="*/ 2348849 w 2709067"/>
              <a:gd name="connsiteY16" fmla="*/ 292964 h 1276637"/>
              <a:gd name="connsiteX17" fmla="*/ 2466613 w 2709067"/>
              <a:gd name="connsiteY17" fmla="*/ 2019 h 1276637"/>
              <a:gd name="connsiteX18" fmla="*/ 2570522 w 2709067"/>
              <a:gd name="connsiteY18" fmla="*/ 168273 h 1276637"/>
              <a:gd name="connsiteX19" fmla="*/ 2667504 w 2709067"/>
              <a:gd name="connsiteY19" fmla="*/ 251401 h 1276637"/>
              <a:gd name="connsiteX20" fmla="*/ 2709067 w 2709067"/>
              <a:gd name="connsiteY20" fmla="*/ 244473 h 1276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09067" h="1276637">
                <a:moveTo>
                  <a:pt x="504" y="1276637"/>
                </a:moveTo>
                <a:cubicBezTo>
                  <a:pt x="-651" y="1097682"/>
                  <a:pt x="-1805" y="918728"/>
                  <a:pt x="21286" y="874855"/>
                </a:cubicBezTo>
                <a:cubicBezTo>
                  <a:pt x="44377" y="830982"/>
                  <a:pt x="80167" y="1045728"/>
                  <a:pt x="139049" y="1013401"/>
                </a:cubicBezTo>
                <a:cubicBezTo>
                  <a:pt x="197931" y="981074"/>
                  <a:pt x="283368" y="703982"/>
                  <a:pt x="374577" y="680891"/>
                </a:cubicBezTo>
                <a:cubicBezTo>
                  <a:pt x="465786" y="657800"/>
                  <a:pt x="622804" y="886400"/>
                  <a:pt x="686304" y="874855"/>
                </a:cubicBezTo>
                <a:cubicBezTo>
                  <a:pt x="749804" y="863310"/>
                  <a:pt x="701313" y="647410"/>
                  <a:pt x="755577" y="611619"/>
                </a:cubicBezTo>
                <a:cubicBezTo>
                  <a:pt x="809841" y="575828"/>
                  <a:pt x="956468" y="687819"/>
                  <a:pt x="1011886" y="660110"/>
                </a:cubicBezTo>
                <a:cubicBezTo>
                  <a:pt x="1067304" y="632401"/>
                  <a:pt x="1053450" y="446519"/>
                  <a:pt x="1088086" y="445364"/>
                </a:cubicBezTo>
                <a:cubicBezTo>
                  <a:pt x="1122722" y="444209"/>
                  <a:pt x="1160822" y="693591"/>
                  <a:pt x="1219704" y="653182"/>
                </a:cubicBezTo>
                <a:cubicBezTo>
                  <a:pt x="1278586" y="612773"/>
                  <a:pt x="1389423" y="228310"/>
                  <a:pt x="1441377" y="202910"/>
                </a:cubicBezTo>
                <a:cubicBezTo>
                  <a:pt x="1493331" y="177510"/>
                  <a:pt x="1497949" y="499628"/>
                  <a:pt x="1531431" y="500782"/>
                </a:cubicBezTo>
                <a:cubicBezTo>
                  <a:pt x="1564913" y="501936"/>
                  <a:pt x="1594931" y="222537"/>
                  <a:pt x="1642267" y="209837"/>
                </a:cubicBezTo>
                <a:cubicBezTo>
                  <a:pt x="1689603" y="197137"/>
                  <a:pt x="1769267" y="439591"/>
                  <a:pt x="1815449" y="424582"/>
                </a:cubicBezTo>
                <a:cubicBezTo>
                  <a:pt x="1861631" y="409573"/>
                  <a:pt x="1881258" y="123245"/>
                  <a:pt x="1919358" y="119782"/>
                </a:cubicBezTo>
                <a:cubicBezTo>
                  <a:pt x="1957458" y="116318"/>
                  <a:pt x="2016340" y="408419"/>
                  <a:pt x="2044049" y="403801"/>
                </a:cubicBezTo>
                <a:cubicBezTo>
                  <a:pt x="2071758" y="399183"/>
                  <a:pt x="2034813" y="110546"/>
                  <a:pt x="2085613" y="92073"/>
                </a:cubicBezTo>
                <a:cubicBezTo>
                  <a:pt x="2136413" y="73600"/>
                  <a:pt x="2285349" y="307973"/>
                  <a:pt x="2348849" y="292964"/>
                </a:cubicBezTo>
                <a:cubicBezTo>
                  <a:pt x="2412349" y="277955"/>
                  <a:pt x="2429668" y="22801"/>
                  <a:pt x="2466613" y="2019"/>
                </a:cubicBezTo>
                <a:cubicBezTo>
                  <a:pt x="2503558" y="-18763"/>
                  <a:pt x="2537040" y="126709"/>
                  <a:pt x="2570522" y="168273"/>
                </a:cubicBezTo>
                <a:cubicBezTo>
                  <a:pt x="2604004" y="209837"/>
                  <a:pt x="2644413" y="238701"/>
                  <a:pt x="2667504" y="251401"/>
                </a:cubicBezTo>
                <a:cubicBezTo>
                  <a:pt x="2690595" y="264101"/>
                  <a:pt x="2699831" y="254287"/>
                  <a:pt x="2709067" y="244473"/>
                </a:cubicBez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A98CDD-DA1A-495C-BA15-17378DF06329}"/>
              </a:ext>
            </a:extLst>
          </p:cNvPr>
          <p:cNvSpPr txBox="1"/>
          <p:nvPr/>
        </p:nvSpPr>
        <p:spPr>
          <a:xfrm rot="20485216">
            <a:off x="3981592" y="2866352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Model fit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DDC8E991-BB31-4B3D-AD92-FD44742BA665}"/>
              </a:ext>
            </a:extLst>
          </p:cNvPr>
          <p:cNvSpPr/>
          <p:nvPr/>
        </p:nvSpPr>
        <p:spPr>
          <a:xfrm>
            <a:off x="5992091" y="2008359"/>
            <a:ext cx="3110345" cy="436968"/>
          </a:xfrm>
          <a:custGeom>
            <a:avLst/>
            <a:gdLst>
              <a:gd name="connsiteX0" fmla="*/ 0 w 3110345"/>
              <a:gd name="connsiteY0" fmla="*/ 436968 h 436968"/>
              <a:gd name="connsiteX1" fmla="*/ 193964 w 3110345"/>
              <a:gd name="connsiteY1" fmla="*/ 194514 h 436968"/>
              <a:gd name="connsiteX2" fmla="*/ 415636 w 3110345"/>
              <a:gd name="connsiteY2" fmla="*/ 388477 h 436968"/>
              <a:gd name="connsiteX3" fmla="*/ 554182 w 3110345"/>
              <a:gd name="connsiteY3" fmla="*/ 159877 h 436968"/>
              <a:gd name="connsiteX4" fmla="*/ 803564 w 3110345"/>
              <a:gd name="connsiteY4" fmla="*/ 333059 h 436968"/>
              <a:gd name="connsiteX5" fmla="*/ 935182 w 3110345"/>
              <a:gd name="connsiteY5" fmla="*/ 132168 h 436968"/>
              <a:gd name="connsiteX6" fmla="*/ 1136073 w 3110345"/>
              <a:gd name="connsiteY6" fmla="*/ 381550 h 436968"/>
              <a:gd name="connsiteX7" fmla="*/ 1323109 w 3110345"/>
              <a:gd name="connsiteY7" fmla="*/ 159877 h 436968"/>
              <a:gd name="connsiteX8" fmla="*/ 1579418 w 3110345"/>
              <a:gd name="connsiteY8" fmla="*/ 360768 h 436968"/>
              <a:gd name="connsiteX9" fmla="*/ 1773382 w 3110345"/>
              <a:gd name="connsiteY9" fmla="*/ 118314 h 436968"/>
              <a:gd name="connsiteX10" fmla="*/ 2001982 w 3110345"/>
              <a:gd name="connsiteY10" fmla="*/ 312277 h 436968"/>
              <a:gd name="connsiteX11" fmla="*/ 2147454 w 3110345"/>
              <a:gd name="connsiteY11" fmla="*/ 146023 h 436968"/>
              <a:gd name="connsiteX12" fmla="*/ 2237509 w 3110345"/>
              <a:gd name="connsiteY12" fmla="*/ 284568 h 436968"/>
              <a:gd name="connsiteX13" fmla="*/ 2382982 w 3110345"/>
              <a:gd name="connsiteY13" fmla="*/ 550 h 436968"/>
              <a:gd name="connsiteX14" fmla="*/ 2535382 w 3110345"/>
              <a:gd name="connsiteY14" fmla="*/ 208368 h 436968"/>
              <a:gd name="connsiteX15" fmla="*/ 2805545 w 3110345"/>
              <a:gd name="connsiteY15" fmla="*/ 55968 h 436968"/>
              <a:gd name="connsiteX16" fmla="*/ 2964873 w 3110345"/>
              <a:gd name="connsiteY16" fmla="*/ 222223 h 436968"/>
              <a:gd name="connsiteX17" fmla="*/ 3054927 w 3110345"/>
              <a:gd name="connsiteY17" fmla="*/ 49041 h 436968"/>
              <a:gd name="connsiteX18" fmla="*/ 3110345 w 3110345"/>
              <a:gd name="connsiteY18" fmla="*/ 208368 h 43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110345" h="436968">
                <a:moveTo>
                  <a:pt x="0" y="436968"/>
                </a:moveTo>
                <a:cubicBezTo>
                  <a:pt x="62345" y="319782"/>
                  <a:pt x="124691" y="202596"/>
                  <a:pt x="193964" y="194514"/>
                </a:cubicBezTo>
                <a:cubicBezTo>
                  <a:pt x="263237" y="186432"/>
                  <a:pt x="355600" y="394250"/>
                  <a:pt x="415636" y="388477"/>
                </a:cubicBezTo>
                <a:cubicBezTo>
                  <a:pt x="475672" y="382704"/>
                  <a:pt x="489527" y="169113"/>
                  <a:pt x="554182" y="159877"/>
                </a:cubicBezTo>
                <a:cubicBezTo>
                  <a:pt x="618837" y="150641"/>
                  <a:pt x="740064" y="337677"/>
                  <a:pt x="803564" y="333059"/>
                </a:cubicBezTo>
                <a:cubicBezTo>
                  <a:pt x="867064" y="328441"/>
                  <a:pt x="879764" y="124086"/>
                  <a:pt x="935182" y="132168"/>
                </a:cubicBezTo>
                <a:cubicBezTo>
                  <a:pt x="990600" y="140250"/>
                  <a:pt x="1071419" y="376932"/>
                  <a:pt x="1136073" y="381550"/>
                </a:cubicBezTo>
                <a:cubicBezTo>
                  <a:pt x="1200728" y="386168"/>
                  <a:pt x="1249218" y="163341"/>
                  <a:pt x="1323109" y="159877"/>
                </a:cubicBezTo>
                <a:cubicBezTo>
                  <a:pt x="1397000" y="156413"/>
                  <a:pt x="1504373" y="367695"/>
                  <a:pt x="1579418" y="360768"/>
                </a:cubicBezTo>
                <a:cubicBezTo>
                  <a:pt x="1654464" y="353841"/>
                  <a:pt x="1702955" y="126396"/>
                  <a:pt x="1773382" y="118314"/>
                </a:cubicBezTo>
                <a:cubicBezTo>
                  <a:pt x="1843809" y="110232"/>
                  <a:pt x="1939637" y="307659"/>
                  <a:pt x="2001982" y="312277"/>
                </a:cubicBezTo>
                <a:cubicBezTo>
                  <a:pt x="2064327" y="316895"/>
                  <a:pt x="2108200" y="150641"/>
                  <a:pt x="2147454" y="146023"/>
                </a:cubicBezTo>
                <a:cubicBezTo>
                  <a:pt x="2186708" y="141405"/>
                  <a:pt x="2198254" y="308813"/>
                  <a:pt x="2237509" y="284568"/>
                </a:cubicBezTo>
                <a:cubicBezTo>
                  <a:pt x="2276764" y="260323"/>
                  <a:pt x="2333337" y="13250"/>
                  <a:pt x="2382982" y="550"/>
                </a:cubicBezTo>
                <a:cubicBezTo>
                  <a:pt x="2432627" y="-12150"/>
                  <a:pt x="2464955" y="199132"/>
                  <a:pt x="2535382" y="208368"/>
                </a:cubicBezTo>
                <a:cubicBezTo>
                  <a:pt x="2605809" y="217604"/>
                  <a:pt x="2733963" y="53659"/>
                  <a:pt x="2805545" y="55968"/>
                </a:cubicBezTo>
                <a:cubicBezTo>
                  <a:pt x="2877127" y="58277"/>
                  <a:pt x="2923309" y="223377"/>
                  <a:pt x="2964873" y="222223"/>
                </a:cubicBezTo>
                <a:cubicBezTo>
                  <a:pt x="3006437" y="221068"/>
                  <a:pt x="3030682" y="51350"/>
                  <a:pt x="3054927" y="49041"/>
                </a:cubicBezTo>
                <a:cubicBezTo>
                  <a:pt x="3079172" y="46732"/>
                  <a:pt x="3094758" y="127550"/>
                  <a:pt x="3110345" y="208368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2E78DE3-234E-42AC-BECD-06E4963A17D5}"/>
              </a:ext>
            </a:extLst>
          </p:cNvPr>
          <p:cNvSpPr/>
          <p:nvPr/>
        </p:nvSpPr>
        <p:spPr>
          <a:xfrm>
            <a:off x="6029108" y="2771843"/>
            <a:ext cx="3110345" cy="436968"/>
          </a:xfrm>
          <a:custGeom>
            <a:avLst/>
            <a:gdLst>
              <a:gd name="connsiteX0" fmla="*/ 0 w 3110345"/>
              <a:gd name="connsiteY0" fmla="*/ 436968 h 436968"/>
              <a:gd name="connsiteX1" fmla="*/ 193964 w 3110345"/>
              <a:gd name="connsiteY1" fmla="*/ 194514 h 436968"/>
              <a:gd name="connsiteX2" fmla="*/ 415636 w 3110345"/>
              <a:gd name="connsiteY2" fmla="*/ 388477 h 436968"/>
              <a:gd name="connsiteX3" fmla="*/ 554182 w 3110345"/>
              <a:gd name="connsiteY3" fmla="*/ 159877 h 436968"/>
              <a:gd name="connsiteX4" fmla="*/ 803564 w 3110345"/>
              <a:gd name="connsiteY4" fmla="*/ 333059 h 436968"/>
              <a:gd name="connsiteX5" fmla="*/ 935182 w 3110345"/>
              <a:gd name="connsiteY5" fmla="*/ 132168 h 436968"/>
              <a:gd name="connsiteX6" fmla="*/ 1136073 w 3110345"/>
              <a:gd name="connsiteY6" fmla="*/ 381550 h 436968"/>
              <a:gd name="connsiteX7" fmla="*/ 1323109 w 3110345"/>
              <a:gd name="connsiteY7" fmla="*/ 159877 h 436968"/>
              <a:gd name="connsiteX8" fmla="*/ 1579418 w 3110345"/>
              <a:gd name="connsiteY8" fmla="*/ 360768 h 436968"/>
              <a:gd name="connsiteX9" fmla="*/ 1773382 w 3110345"/>
              <a:gd name="connsiteY9" fmla="*/ 118314 h 436968"/>
              <a:gd name="connsiteX10" fmla="*/ 2001982 w 3110345"/>
              <a:gd name="connsiteY10" fmla="*/ 312277 h 436968"/>
              <a:gd name="connsiteX11" fmla="*/ 2147454 w 3110345"/>
              <a:gd name="connsiteY11" fmla="*/ 146023 h 436968"/>
              <a:gd name="connsiteX12" fmla="*/ 2237509 w 3110345"/>
              <a:gd name="connsiteY12" fmla="*/ 284568 h 436968"/>
              <a:gd name="connsiteX13" fmla="*/ 2382982 w 3110345"/>
              <a:gd name="connsiteY13" fmla="*/ 550 h 436968"/>
              <a:gd name="connsiteX14" fmla="*/ 2535382 w 3110345"/>
              <a:gd name="connsiteY14" fmla="*/ 208368 h 436968"/>
              <a:gd name="connsiteX15" fmla="*/ 2805545 w 3110345"/>
              <a:gd name="connsiteY15" fmla="*/ 55968 h 436968"/>
              <a:gd name="connsiteX16" fmla="*/ 2964873 w 3110345"/>
              <a:gd name="connsiteY16" fmla="*/ 222223 h 436968"/>
              <a:gd name="connsiteX17" fmla="*/ 3054927 w 3110345"/>
              <a:gd name="connsiteY17" fmla="*/ 49041 h 436968"/>
              <a:gd name="connsiteX18" fmla="*/ 3110345 w 3110345"/>
              <a:gd name="connsiteY18" fmla="*/ 208368 h 43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110345" h="436968">
                <a:moveTo>
                  <a:pt x="0" y="436968"/>
                </a:moveTo>
                <a:cubicBezTo>
                  <a:pt x="62345" y="319782"/>
                  <a:pt x="124691" y="202596"/>
                  <a:pt x="193964" y="194514"/>
                </a:cubicBezTo>
                <a:cubicBezTo>
                  <a:pt x="263237" y="186432"/>
                  <a:pt x="355600" y="394250"/>
                  <a:pt x="415636" y="388477"/>
                </a:cubicBezTo>
                <a:cubicBezTo>
                  <a:pt x="475672" y="382704"/>
                  <a:pt x="489527" y="169113"/>
                  <a:pt x="554182" y="159877"/>
                </a:cubicBezTo>
                <a:cubicBezTo>
                  <a:pt x="618837" y="150641"/>
                  <a:pt x="740064" y="337677"/>
                  <a:pt x="803564" y="333059"/>
                </a:cubicBezTo>
                <a:cubicBezTo>
                  <a:pt x="867064" y="328441"/>
                  <a:pt x="879764" y="124086"/>
                  <a:pt x="935182" y="132168"/>
                </a:cubicBezTo>
                <a:cubicBezTo>
                  <a:pt x="990600" y="140250"/>
                  <a:pt x="1071419" y="376932"/>
                  <a:pt x="1136073" y="381550"/>
                </a:cubicBezTo>
                <a:cubicBezTo>
                  <a:pt x="1200728" y="386168"/>
                  <a:pt x="1249218" y="163341"/>
                  <a:pt x="1323109" y="159877"/>
                </a:cubicBezTo>
                <a:cubicBezTo>
                  <a:pt x="1397000" y="156413"/>
                  <a:pt x="1504373" y="367695"/>
                  <a:pt x="1579418" y="360768"/>
                </a:cubicBezTo>
                <a:cubicBezTo>
                  <a:pt x="1654464" y="353841"/>
                  <a:pt x="1702955" y="126396"/>
                  <a:pt x="1773382" y="118314"/>
                </a:cubicBezTo>
                <a:cubicBezTo>
                  <a:pt x="1843809" y="110232"/>
                  <a:pt x="1939637" y="307659"/>
                  <a:pt x="2001982" y="312277"/>
                </a:cubicBezTo>
                <a:cubicBezTo>
                  <a:pt x="2064327" y="316895"/>
                  <a:pt x="2108200" y="150641"/>
                  <a:pt x="2147454" y="146023"/>
                </a:cubicBezTo>
                <a:cubicBezTo>
                  <a:pt x="2186708" y="141405"/>
                  <a:pt x="2198254" y="308813"/>
                  <a:pt x="2237509" y="284568"/>
                </a:cubicBezTo>
                <a:cubicBezTo>
                  <a:pt x="2276764" y="260323"/>
                  <a:pt x="2333337" y="13250"/>
                  <a:pt x="2382982" y="550"/>
                </a:cubicBezTo>
                <a:cubicBezTo>
                  <a:pt x="2432627" y="-12150"/>
                  <a:pt x="2464955" y="199132"/>
                  <a:pt x="2535382" y="208368"/>
                </a:cubicBezTo>
                <a:cubicBezTo>
                  <a:pt x="2605809" y="217604"/>
                  <a:pt x="2733963" y="53659"/>
                  <a:pt x="2805545" y="55968"/>
                </a:cubicBezTo>
                <a:cubicBezTo>
                  <a:pt x="2877127" y="58277"/>
                  <a:pt x="2923309" y="223377"/>
                  <a:pt x="2964873" y="222223"/>
                </a:cubicBezTo>
                <a:cubicBezTo>
                  <a:pt x="3006437" y="221068"/>
                  <a:pt x="3030682" y="51350"/>
                  <a:pt x="3054927" y="49041"/>
                </a:cubicBezTo>
                <a:cubicBezTo>
                  <a:pt x="3079172" y="46732"/>
                  <a:pt x="3094758" y="127550"/>
                  <a:pt x="3110345" y="208368"/>
                </a:cubicBez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6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85D9D-C30F-4E5E-8486-241220821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control for pneumonia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FD66F8-6066-4056-AF3D-8DB76DC47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8600" y="2057400"/>
            <a:ext cx="4195156" cy="1784195"/>
          </a:xfr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BC002B66-A713-403C-A3B0-AB989E5CDC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802" y="1719494"/>
            <a:ext cx="7046474" cy="45499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134C0F-CF3F-421F-ACEA-38678F8D6682}"/>
              </a:ext>
            </a:extLst>
          </p:cNvPr>
          <p:cNvSpPr txBox="1"/>
          <p:nvPr/>
        </p:nvSpPr>
        <p:spPr>
          <a:xfrm>
            <a:off x="152400" y="1595735"/>
            <a:ext cx="78508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Log(Pneumonia)=b0 +b1*sin12 +b2*cos12 +b3*log(A10_B99)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EB419-EFDE-4948-B6A8-A00C19846C5A}"/>
              </a:ext>
            </a:extLst>
          </p:cNvPr>
          <p:cNvSpPr txBox="1"/>
          <p:nvPr/>
        </p:nvSpPr>
        <p:spPr>
          <a:xfrm>
            <a:off x="2139351" y="4977442"/>
            <a:ext cx="11631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 Fitting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BD477F-A9DC-49EA-9981-9A2062376D68}"/>
              </a:ext>
            </a:extLst>
          </p:cNvPr>
          <p:cNvCxnSpPr/>
          <p:nvPr/>
        </p:nvCxnSpPr>
        <p:spPr>
          <a:xfrm>
            <a:off x="1061049" y="4925683"/>
            <a:ext cx="36058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9BA347A-0182-4984-8013-1C88B501E670}"/>
              </a:ext>
            </a:extLst>
          </p:cNvPr>
          <p:cNvCxnSpPr>
            <a:cxnSpLocks/>
          </p:cNvCxnSpPr>
          <p:nvPr/>
        </p:nvCxnSpPr>
        <p:spPr>
          <a:xfrm>
            <a:off x="4733027" y="4925683"/>
            <a:ext cx="210772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C876026-0FCE-475C-86F9-576EDE04508F}"/>
              </a:ext>
            </a:extLst>
          </p:cNvPr>
          <p:cNvSpPr txBox="1"/>
          <p:nvPr/>
        </p:nvSpPr>
        <p:spPr>
          <a:xfrm>
            <a:off x="4666891" y="4963117"/>
            <a:ext cx="2499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Extrapolation based on controls</a:t>
            </a:r>
          </a:p>
        </p:txBody>
      </p:sp>
    </p:spTree>
    <p:extLst>
      <p:ext uri="{BB962C8B-B14F-4D97-AF65-F5344CB8AC3E}">
        <p14:creationId xmlns:p14="http://schemas.microsoft.com/office/powerpoint/2010/main" val="271812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EBFEC-873F-4790-B5FF-2EFABF5B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6EB59-5938-49D4-ACBF-C371808F5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 between pneumonia and control is stable over time and only change is due to the vaccine</a:t>
            </a:r>
          </a:p>
          <a:p>
            <a:pPr lvl="1"/>
            <a:r>
              <a:rPr lang="en-US" dirty="0"/>
              <a:t>Violated if there is an intervention that influences the control</a:t>
            </a:r>
          </a:p>
          <a:p>
            <a:r>
              <a:rPr lang="en-US" dirty="0"/>
              <a:t>Assumes control disease shares important non-vaccine trends with pneumonia</a:t>
            </a:r>
          </a:p>
          <a:p>
            <a:r>
              <a:rPr lang="en-US" dirty="0"/>
              <a:t>Vaccine does not affect control</a:t>
            </a:r>
          </a:p>
        </p:txBody>
      </p:sp>
    </p:spTree>
    <p:extLst>
      <p:ext uri="{BB962C8B-B14F-4D97-AF65-F5344CB8AC3E}">
        <p14:creationId xmlns:p14="http://schemas.microsoft.com/office/powerpoint/2010/main" val="32076317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4A02-A96C-4F1C-A2D7-44961660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3124200"/>
            <a:ext cx="10972800" cy="1143000"/>
          </a:xfrm>
        </p:spPr>
        <p:txBody>
          <a:bodyPr/>
          <a:lstStyle/>
          <a:p>
            <a:r>
              <a:rPr lang="en-US" b="1" dirty="0"/>
              <a:t>What is a good control for pneumonia?</a:t>
            </a:r>
          </a:p>
        </p:txBody>
      </p:sp>
    </p:spTree>
    <p:extLst>
      <p:ext uri="{BB962C8B-B14F-4D97-AF65-F5344CB8AC3E}">
        <p14:creationId xmlns:p14="http://schemas.microsoft.com/office/powerpoint/2010/main" val="1742341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E5BDC-519D-457D-A443-9F198A70F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the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456A8-A6AB-47D0-8544-3A5043810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Presentation (first hour):</a:t>
            </a:r>
          </a:p>
          <a:p>
            <a:pPr lvl="1"/>
            <a:r>
              <a:rPr lang="en-US" dirty="0"/>
              <a:t>What do we mean by ‘vaccine impact’?</a:t>
            </a:r>
          </a:p>
          <a:p>
            <a:pPr lvl="1"/>
            <a:r>
              <a:rPr lang="en-US" dirty="0"/>
              <a:t>Common types of analyses and their limitations</a:t>
            </a:r>
          </a:p>
          <a:p>
            <a:r>
              <a:rPr lang="en-US" dirty="0"/>
              <a:t>Hands on: </a:t>
            </a:r>
          </a:p>
          <a:p>
            <a:pPr lvl="1"/>
            <a:r>
              <a:rPr lang="en-US" dirty="0"/>
              <a:t>Setting up and evaluating an interrupted time series</a:t>
            </a:r>
          </a:p>
          <a:p>
            <a:pPr lvl="1"/>
            <a:r>
              <a:rPr lang="en-US" dirty="0"/>
              <a:t>Example of ITS: The Gambia</a:t>
            </a:r>
          </a:p>
          <a:p>
            <a:pPr lvl="1"/>
            <a:r>
              <a:rPr lang="en-US" dirty="0"/>
              <a:t>Example of Synthetic Controls analysis: South Africa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9351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363" y="365125"/>
            <a:ext cx="11546957" cy="1325563"/>
          </a:xfrm>
        </p:spPr>
        <p:txBody>
          <a:bodyPr/>
          <a:lstStyle/>
          <a:p>
            <a:r>
              <a:rPr lang="en-US" b="1" dirty="0"/>
              <a:t>What has been used as a control </a:t>
            </a:r>
            <a:r>
              <a:rPr lang="en-US" b="1"/>
              <a:t>for PCV </a:t>
            </a:r>
            <a:r>
              <a:rPr lang="en-US" b="1" dirty="0"/>
              <a:t>impact against pneumonia?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2391" y="1690688"/>
            <a:ext cx="8441070" cy="4144963"/>
          </a:xfrm>
        </p:spPr>
        <p:txBody>
          <a:bodyPr>
            <a:noAutofit/>
          </a:bodyPr>
          <a:lstStyle/>
          <a:p>
            <a:r>
              <a:rPr lang="en-US" sz="2200" dirty="0"/>
              <a:t>Urinary tract infections</a:t>
            </a:r>
          </a:p>
          <a:p>
            <a:pPr lvl="1"/>
            <a:r>
              <a:rPr lang="en-US" sz="2200" dirty="0">
                <a:solidFill>
                  <a:srgbClr val="00B050"/>
                </a:solidFill>
              </a:rPr>
              <a:t>Acute event</a:t>
            </a:r>
          </a:p>
          <a:p>
            <a:pPr lvl="1"/>
            <a:r>
              <a:rPr lang="en-US" sz="2200" dirty="0">
                <a:solidFill>
                  <a:srgbClr val="00B050"/>
                </a:solidFill>
              </a:rPr>
              <a:t>Definitely not influenced by vaccine</a:t>
            </a:r>
            <a:endParaRPr lang="en-US" sz="2200" dirty="0">
              <a:solidFill>
                <a:srgbClr val="FF0000"/>
              </a:solidFill>
            </a:endParaRP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Only influences some age groups</a:t>
            </a: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Different etiology</a:t>
            </a:r>
          </a:p>
          <a:p>
            <a:r>
              <a:rPr lang="en-US" sz="2200" dirty="0"/>
              <a:t>Fractures</a:t>
            </a:r>
          </a:p>
          <a:p>
            <a:pPr lvl="1"/>
            <a:r>
              <a:rPr lang="en-US" sz="2200" dirty="0">
                <a:solidFill>
                  <a:srgbClr val="00B050"/>
                </a:solidFill>
              </a:rPr>
              <a:t>Might capture some broad healthcare utilization patterns (?)</a:t>
            </a:r>
          </a:p>
          <a:p>
            <a:pPr lvl="1"/>
            <a:r>
              <a:rPr lang="en-US" sz="2200" dirty="0">
                <a:solidFill>
                  <a:srgbClr val="00B050"/>
                </a:solidFill>
              </a:rPr>
              <a:t>Definitely not influenced by vaccine</a:t>
            </a:r>
            <a:endParaRPr lang="en-US" sz="2200" dirty="0">
              <a:solidFill>
                <a:srgbClr val="FF0000"/>
              </a:solidFill>
            </a:endParaRP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Very different risk factors, causal mechanisms from pneumonia</a:t>
            </a:r>
          </a:p>
          <a:p>
            <a:r>
              <a:rPr lang="en-US" sz="2200" dirty="0"/>
              <a:t>Bronchiolitis</a:t>
            </a:r>
          </a:p>
          <a:p>
            <a:pPr lvl="1"/>
            <a:r>
              <a:rPr lang="en-US" sz="2200" dirty="0">
                <a:solidFill>
                  <a:srgbClr val="00B050"/>
                </a:solidFill>
              </a:rPr>
              <a:t>Closest in etiology to pneumonia</a:t>
            </a:r>
            <a:endParaRPr lang="en-US" sz="2200" dirty="0">
              <a:solidFill>
                <a:srgbClr val="FF0000"/>
              </a:solidFill>
            </a:endParaRP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Possibly influenced by the vaccine</a:t>
            </a: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Only occurs in certain age groups</a:t>
            </a:r>
          </a:p>
          <a:p>
            <a:pPr lvl="1"/>
            <a:endParaRPr lang="en-US" sz="2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21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23014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The ideal control: Shares all causal factors, but is not influenced by vaccine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625009" y="5511905"/>
            <a:ext cx="99573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/>
              <a:t>Regression</a:t>
            </a:r>
            <a:r>
              <a:rPr lang="en-US" sz="2400" dirty="0"/>
              <a:t>: E(pneumonia </a:t>
            </a:r>
            <a:r>
              <a:rPr lang="en-US" sz="2400" dirty="0" err="1"/>
              <a:t>cases_t</a:t>
            </a:r>
            <a:r>
              <a:rPr lang="en-US" sz="2400" dirty="0"/>
              <a:t>)= b0 + b1*</a:t>
            </a:r>
            <a:r>
              <a:rPr lang="en-US" sz="2400" dirty="0" err="1">
                <a:solidFill>
                  <a:srgbClr val="3333CC"/>
                </a:solidFill>
              </a:rPr>
              <a:t>Perfect_control_t</a:t>
            </a:r>
            <a:endParaRPr lang="en-US" sz="2800" dirty="0">
              <a:solidFill>
                <a:srgbClr val="3333CC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486173" y="6116858"/>
            <a:ext cx="68961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b="1" dirty="0"/>
              <a:t>The problem: </a:t>
            </a:r>
            <a:r>
              <a:rPr lang="en-US" sz="2400" dirty="0"/>
              <a:t>how to identify a good control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963" y="2295871"/>
            <a:ext cx="7913134" cy="297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73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Letting the data select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9074" y="1690688"/>
            <a:ext cx="10272823" cy="4144963"/>
          </a:xfrm>
        </p:spPr>
        <p:txBody>
          <a:bodyPr>
            <a:normAutofit/>
          </a:bodyPr>
          <a:lstStyle/>
          <a:p>
            <a:r>
              <a:rPr lang="en-US" dirty="0"/>
              <a:t>Method developed by Google for website analytics (</a:t>
            </a:r>
            <a:r>
              <a:rPr lang="en-US" dirty="0" err="1"/>
              <a:t>Brodersen</a:t>
            </a:r>
            <a:r>
              <a:rPr lang="en-US" dirty="0"/>
              <a:t>)</a:t>
            </a:r>
          </a:p>
          <a:p>
            <a:r>
              <a:rPr lang="en-US" dirty="0"/>
              <a:t>Select large number of candidate controls </a:t>
            </a:r>
            <a:r>
              <a:rPr lang="en-US" i="1" dirty="0"/>
              <a:t>a priori</a:t>
            </a:r>
          </a:p>
          <a:p>
            <a:endParaRPr lang="en-US" i="1" dirty="0"/>
          </a:p>
          <a:p>
            <a:r>
              <a:rPr lang="en-US" dirty="0"/>
              <a:t>Use Bayesian variable selection to give more or less weight to specific control diseases in the final model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C17C2F-FA58-499B-B131-EE2523FAFFD9}"/>
              </a:ext>
            </a:extLst>
          </p:cNvPr>
          <p:cNvSpPr txBox="1"/>
          <p:nvPr/>
        </p:nvSpPr>
        <p:spPr>
          <a:xfrm>
            <a:off x="520450" y="4564600"/>
            <a:ext cx="108333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Log(Pneumonia)=b0 +b1*sin12 +b2*cos12 +b3*control1+ b4*control2+ b5*control3…</a:t>
            </a:r>
          </a:p>
        </p:txBody>
      </p:sp>
    </p:spTree>
    <p:extLst>
      <p:ext uri="{BB962C8B-B14F-4D97-AF65-F5344CB8AC3E}">
        <p14:creationId xmlns:p14="http://schemas.microsoft.com/office/powerpoint/2010/main" val="232341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76885"/>
            <a:ext cx="10972800" cy="1143000"/>
          </a:xfrm>
        </p:spPr>
        <p:txBody>
          <a:bodyPr>
            <a:normAutofit/>
          </a:bodyPr>
          <a:lstStyle/>
          <a:p>
            <a:r>
              <a:rPr lang="en-US" dirty="0"/>
              <a:t>What does synthetic controls do?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12367"/>
          <a:stretch/>
        </p:blipFill>
        <p:spPr>
          <a:xfrm>
            <a:off x="2088161" y="2895600"/>
            <a:ext cx="4320000" cy="3028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6560" b="12367"/>
          <a:stretch/>
        </p:blipFill>
        <p:spPr>
          <a:xfrm>
            <a:off x="7239000" y="2895600"/>
            <a:ext cx="4036641" cy="3028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46943" y="1522913"/>
            <a:ext cx="32024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kumimoji="1" lang="en-US" sz="2400" b="1" dirty="0">
                <a:solidFill>
                  <a:srgbClr val="008EF9"/>
                </a:solidFill>
              </a:rPr>
              <a:t>Outcome </a:t>
            </a:r>
          </a:p>
          <a:p>
            <a:pPr algn="ctr" defTabSz="457200"/>
            <a:r>
              <a:rPr kumimoji="1" lang="en-US" sz="2400" b="1" dirty="0">
                <a:solidFill>
                  <a:prstClr val="black"/>
                </a:solidFill>
              </a:rPr>
              <a:t>(all-cause pneumonia hospitalizations)</a:t>
            </a:r>
          </a:p>
          <a:p>
            <a:pPr algn="ctr" defTabSz="457200"/>
            <a:r>
              <a:rPr kumimoji="1" lang="en-US" sz="2400" b="1" dirty="0">
                <a:solidFill>
                  <a:prstClr val="black"/>
                </a:solidFill>
              </a:rPr>
              <a:t>ICD-10: J12-18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24800" y="1522913"/>
            <a:ext cx="28595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/>
            <a:r>
              <a:rPr kumimoji="1" lang="en-US" sz="2400" b="1" dirty="0">
                <a:solidFill>
                  <a:prstClr val="black">
                    <a:lumMod val="50000"/>
                    <a:lumOff val="50000"/>
                  </a:prstClr>
                </a:solidFill>
              </a:rPr>
              <a:t>Control diseases</a:t>
            </a:r>
          </a:p>
          <a:p>
            <a:pPr algn="ctr" defTabSz="457200"/>
            <a:r>
              <a:rPr kumimoji="1" lang="en-US" sz="2400" b="1" dirty="0">
                <a:solidFill>
                  <a:prstClr val="black"/>
                </a:solidFill>
              </a:rPr>
              <a:t>Various ICD-10 codes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556241" y="6550223"/>
            <a:ext cx="3728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sz="1400" dirty="0">
                <a:solidFill>
                  <a:prstClr val="black"/>
                </a:solidFill>
              </a:rPr>
              <a:t>(Children &lt;12 </a:t>
            </a:r>
            <a:r>
              <a:rPr kumimoji="1" lang="en-US" sz="1400" dirty="0" err="1">
                <a:solidFill>
                  <a:prstClr val="black"/>
                </a:solidFill>
              </a:rPr>
              <a:t>mo</a:t>
            </a:r>
            <a:r>
              <a:rPr kumimoji="1" lang="en-US" sz="1400" dirty="0">
                <a:solidFill>
                  <a:prstClr val="black"/>
                </a:solidFill>
              </a:rPr>
              <a:t> in Brazil is used as an example)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88681" y="3585037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>
                <a:solidFill>
                  <a:prstClr val="black"/>
                </a:solidFill>
              </a:rPr>
              <a:t>34 diseases</a:t>
            </a:r>
          </a:p>
        </p:txBody>
      </p:sp>
    </p:spTree>
    <p:extLst>
      <p:ext uri="{BB962C8B-B14F-4D97-AF65-F5344CB8AC3E}">
        <p14:creationId xmlns:p14="http://schemas.microsoft.com/office/powerpoint/2010/main" val="21286454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C7C08-3BDA-4F62-8C27-012F12595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synthetic controls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673AC-38D1-489B-B9AD-78FF8D314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121" y="1845722"/>
            <a:ext cx="11219822" cy="435133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Fit</a:t>
            </a:r>
            <a:r>
              <a:rPr lang="en-US" dirty="0"/>
              <a:t> regression model to </a:t>
            </a:r>
            <a:r>
              <a:rPr lang="en-US" b="1" dirty="0"/>
              <a:t>pre-vaccine </a:t>
            </a:r>
            <a:r>
              <a:rPr lang="en-US" dirty="0"/>
              <a:t>data only</a:t>
            </a:r>
          </a:p>
          <a:p>
            <a:pPr lvl="1"/>
            <a:r>
              <a:rPr lang="en-US" dirty="0"/>
              <a:t>Test different control variables alone or in combination</a:t>
            </a:r>
          </a:p>
          <a:p>
            <a:pPr lvl="1"/>
            <a:r>
              <a:rPr lang="en-US" dirty="0"/>
              <a:t>In forward or backward variable selection, you would drop less important variables</a:t>
            </a:r>
          </a:p>
          <a:p>
            <a:pPr lvl="1"/>
            <a:r>
              <a:rPr lang="en-US" dirty="0"/>
              <a:t>With this approach (Bayesian variable selection), you never drop any variables, you just give them more weight</a:t>
            </a:r>
          </a:p>
          <a:p>
            <a:r>
              <a:rPr lang="en-US" dirty="0"/>
              <a:t>Gives you a regression model with a set of controls that do the best job at explaining trends in pneumonia pre-PCV</a:t>
            </a:r>
          </a:p>
          <a:p>
            <a:r>
              <a:rPr lang="en-US" b="1" dirty="0">
                <a:solidFill>
                  <a:srgbClr val="FF0000"/>
                </a:solidFill>
              </a:rPr>
              <a:t>Extrapolate</a:t>
            </a:r>
            <a:r>
              <a:rPr lang="en-US" dirty="0"/>
              <a:t> to post-PCV period based on changes in the control variables</a:t>
            </a:r>
          </a:p>
        </p:txBody>
      </p:sp>
    </p:spTree>
    <p:extLst>
      <p:ext uri="{BB962C8B-B14F-4D97-AF65-F5344CB8AC3E}">
        <p14:creationId xmlns:p14="http://schemas.microsoft.com/office/powerpoint/2010/main" val="26571104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Pneumonia in S Africa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B07A580-34DA-4C17-B754-9077B6E108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5890" b="65555"/>
          <a:stretch/>
        </p:blipFill>
        <p:spPr>
          <a:xfrm>
            <a:off x="1824553" y="1419224"/>
            <a:ext cx="6833671" cy="51599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FE1BF5-C1DF-4878-A281-98A465AB4D01}"/>
              </a:ext>
            </a:extLst>
          </p:cNvPr>
          <p:cNvSpPr txBox="1"/>
          <p:nvPr/>
        </p:nvSpPr>
        <p:spPr>
          <a:xfrm>
            <a:off x="8658224" y="6324600"/>
            <a:ext cx="2611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Kleynhans et al PLOS Med</a:t>
            </a:r>
          </a:p>
        </p:txBody>
      </p:sp>
    </p:spTree>
    <p:extLst>
      <p:ext uri="{BB962C8B-B14F-4D97-AF65-F5344CB8AC3E}">
        <p14:creationId xmlns:p14="http://schemas.microsoft.com/office/powerpoint/2010/main" val="18987545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Controls: Pros and Cons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81200"/>
            <a:ext cx="10871200" cy="4746978"/>
          </a:xfrm>
        </p:spPr>
        <p:txBody>
          <a:bodyPr>
            <a:normAutofit/>
          </a:bodyPr>
          <a:lstStyle/>
          <a:p>
            <a:r>
              <a:rPr lang="en-US" dirty="0"/>
              <a:t>Provides flexible and robust approach to estimate vaccine impact </a:t>
            </a:r>
          </a:p>
          <a:p>
            <a:endParaRPr lang="en-US" sz="1100" dirty="0"/>
          </a:p>
          <a:p>
            <a:r>
              <a:rPr lang="en-US" dirty="0"/>
              <a:t>2 strong assumptions</a:t>
            </a:r>
          </a:p>
          <a:p>
            <a:pPr lvl="1">
              <a:buFont typeface="Helvetica" charset="0"/>
              <a:buChar char="-"/>
            </a:pPr>
            <a:r>
              <a:rPr lang="en-US" sz="2800" dirty="0"/>
              <a:t>None of the controls are influenced by the vaccine </a:t>
            </a:r>
          </a:p>
          <a:p>
            <a:pPr lvl="1">
              <a:buFont typeface="Helvetica" charset="0"/>
              <a:buChar char="-"/>
            </a:pPr>
            <a:r>
              <a:rPr lang="en-US" sz="2800" dirty="0"/>
              <a:t>The relationship between pneumonia and the controls does not change over time </a:t>
            </a:r>
          </a:p>
          <a:p>
            <a:pPr lvl="1"/>
            <a:endParaRPr lang="en-US" sz="1100" dirty="0"/>
          </a:p>
          <a:p>
            <a:r>
              <a:rPr lang="en-US" dirty="0"/>
              <a:t>Modifications needed for optimal use in small populations</a:t>
            </a:r>
          </a:p>
          <a:p>
            <a:endParaRPr lang="en-US" sz="100" dirty="0"/>
          </a:p>
          <a:p>
            <a:r>
              <a:rPr lang="en-US" dirty="0"/>
              <a:t>Doesn’t guarantee you will detect/adjust for all confounding, but it </a:t>
            </a:r>
            <a:r>
              <a:rPr lang="en-US" u="sng" dirty="0"/>
              <a:t>increases the chances of success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808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3EF50-C758-4BF1-9F24-5C5D43257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analytical method is best?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8B344-C33E-4FE0-9445-72AED32E9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Using a control disease is critical</a:t>
            </a:r>
          </a:p>
          <a:p>
            <a:pPr lvl="1"/>
            <a:r>
              <a:rPr lang="en-US" sz="2800" dirty="0"/>
              <a:t>Avoid simple time trend adjustment with ARIMA or ITS</a:t>
            </a:r>
          </a:p>
          <a:p>
            <a:pPr lvl="1"/>
            <a:r>
              <a:rPr lang="en-US" sz="2800" dirty="0"/>
              <a:t>At a minimum, adjust for all-cause mortality/hospitalization</a:t>
            </a:r>
          </a:p>
          <a:p>
            <a:r>
              <a:rPr lang="en-US" sz="3200" dirty="0"/>
              <a:t>Pressure test results, compare and present multiple methods whenever possible</a:t>
            </a:r>
          </a:p>
        </p:txBody>
      </p:sp>
    </p:spTree>
    <p:extLst>
      <p:ext uri="{BB962C8B-B14F-4D97-AF65-F5344CB8AC3E}">
        <p14:creationId xmlns:p14="http://schemas.microsoft.com/office/powerpoint/2010/main" val="33304355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7620000" y="60783"/>
            <a:ext cx="4800600" cy="589568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spcAft>
                <a:spcPts val="450"/>
              </a:spcAft>
              <a:buNone/>
            </a:pPr>
            <a:r>
              <a:rPr lang="en-US" sz="82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Dan Weinberger, PhD and Kayoko Shioda, DVM, MPH</a:t>
            </a:r>
          </a:p>
          <a:p>
            <a:pPr marL="0" indent="0" algn="ctr">
              <a:spcBef>
                <a:spcPts val="0"/>
              </a:spcBef>
              <a:spcAft>
                <a:spcPts val="450"/>
              </a:spcAft>
              <a:buNone/>
            </a:pPr>
            <a:r>
              <a:rPr lang="en-US" sz="825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Epidemiology of Microbial Diseases at Yale School of Public Health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BA3377-7CA6-4105-8199-EA8F5122DE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90"/>
          <a:stretch/>
        </p:blipFill>
        <p:spPr>
          <a:xfrm>
            <a:off x="364617" y="650351"/>
            <a:ext cx="5731383" cy="61208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49148C-BB5C-4760-A4AA-6C0E1B75FC97}"/>
              </a:ext>
            </a:extLst>
          </p:cNvPr>
          <p:cNvSpPr txBox="1"/>
          <p:nvPr/>
        </p:nvSpPr>
        <p:spPr>
          <a:xfrm>
            <a:off x="6998208" y="804672"/>
            <a:ext cx="4864922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much pre/post vaccine data do you need?</a:t>
            </a:r>
          </a:p>
          <a:p>
            <a:endParaRPr lang="en-US" dirty="0"/>
          </a:p>
          <a:p>
            <a:r>
              <a:rPr lang="en-US" dirty="0"/>
              <a:t>--Figure it out with simulations:</a:t>
            </a:r>
          </a:p>
          <a:p>
            <a:endParaRPr lang="en-US" dirty="0"/>
          </a:p>
          <a:p>
            <a:r>
              <a:rPr lang="en-US" sz="1400" b="0" i="0" dirty="0">
                <a:solidFill>
                  <a:srgbClr val="626262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US" sz="1400" b="0" i="0" u="none" strike="noStrike" dirty="0">
                <a:solidFill>
                  <a:srgbClr val="5B90BF"/>
                </a:solidFill>
                <a:effectLst/>
                <a:latin typeface="Open Sans" panose="020B0606030504020204" pitchFamily="34" charset="0"/>
                <a:hlinkClick r:id="rId3"/>
              </a:rPr>
              <a:t>https://weinbergerlab.shinyapps.io/ITS_Poisson_Power/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192108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8CACE-4966-40F6-8980-EE32CAB7B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302"/>
            <a:ext cx="10515600" cy="1325563"/>
          </a:xfrm>
        </p:spPr>
        <p:txBody>
          <a:bodyPr/>
          <a:lstStyle/>
          <a:p>
            <a:r>
              <a:rPr lang="en-US" dirty="0"/>
              <a:t>What if there is no good control?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29E9D-3982-459B-B13E-3E561C25F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25" y="1164590"/>
            <a:ext cx="11582400" cy="4351338"/>
          </a:xfrm>
        </p:spPr>
        <p:txBody>
          <a:bodyPr/>
          <a:lstStyle/>
          <a:p>
            <a:r>
              <a:rPr lang="en-US" dirty="0"/>
              <a:t>For some diseases (varicella), controls not obvious</a:t>
            </a:r>
          </a:p>
          <a:p>
            <a:r>
              <a:rPr lang="en-US" dirty="0"/>
              <a:t>In these cases, we need to be especially careful in attributing changes to the vaccine</a:t>
            </a:r>
          </a:p>
          <a:p>
            <a:r>
              <a:rPr lang="en-US" dirty="0"/>
              <a:t>Can be strengthened by:</a:t>
            </a:r>
          </a:p>
          <a:p>
            <a:pPr lvl="1"/>
            <a:r>
              <a:rPr lang="en-US" dirty="0"/>
              <a:t>Change Point analysis: identify when change occurs relative to vaccine intro in different risk groups</a:t>
            </a:r>
          </a:p>
          <a:p>
            <a:pPr lvl="1"/>
            <a:r>
              <a:rPr lang="en-US" dirty="0"/>
              <a:t>Comparing changes across Risk groups/age groups when timing is expected to vary</a:t>
            </a:r>
          </a:p>
          <a:p>
            <a:pPr lvl="1"/>
            <a:r>
              <a:rPr lang="en-US" dirty="0"/>
              <a:t>Geospatial analysis: take advantage of variations in vaccine uptake and rollout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F472EB-245E-46CD-829A-A6FAA939F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0328" y="4505349"/>
            <a:ext cx="2633472" cy="235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576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28E69-3931-44BB-A025-10DE08E51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44" y="228600"/>
            <a:ext cx="12079856" cy="1325563"/>
          </a:xfrm>
        </p:spPr>
        <p:txBody>
          <a:bodyPr/>
          <a:lstStyle/>
          <a:p>
            <a:pPr algn="ctr"/>
            <a:r>
              <a:rPr lang="en-US" dirty="0"/>
              <a:t>Quantifying the benefits of vaccination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3FC1F9-9C10-4F3C-A630-9C866980DD75}"/>
              </a:ext>
            </a:extLst>
          </p:cNvPr>
          <p:cNvSpPr txBox="1"/>
          <p:nvPr/>
        </p:nvSpPr>
        <p:spPr>
          <a:xfrm>
            <a:off x="233234" y="1329659"/>
            <a:ext cx="51294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Evaluating the </a:t>
            </a:r>
            <a:r>
              <a:rPr lang="en-US" sz="2400" i="1" dirty="0"/>
              <a:t>direct</a:t>
            </a:r>
            <a:r>
              <a:rPr lang="en-US" sz="2400" dirty="0"/>
              <a:t> effect of a vaccine </a:t>
            </a:r>
          </a:p>
          <a:p>
            <a:pPr algn="ctr"/>
            <a:r>
              <a:rPr lang="en-US" sz="2400" dirty="0"/>
              <a:t>on an individual’s risk of disease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B82397-A9B8-4D4F-8F7F-A0E001244889}"/>
              </a:ext>
            </a:extLst>
          </p:cNvPr>
          <p:cNvSpPr/>
          <p:nvPr/>
        </p:nvSpPr>
        <p:spPr>
          <a:xfrm>
            <a:off x="601825" y="4249016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V</a:t>
            </a: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78D736-1445-4613-A0D8-656B00FE9146}"/>
              </a:ext>
            </a:extLst>
          </p:cNvPr>
          <p:cNvSpPr/>
          <p:nvPr/>
        </p:nvSpPr>
        <p:spPr>
          <a:xfrm>
            <a:off x="580977" y="3955718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B485C3-EDC4-4C64-96C8-E4D9646C2E9F}"/>
              </a:ext>
            </a:extLst>
          </p:cNvPr>
          <p:cNvSpPr/>
          <p:nvPr/>
        </p:nvSpPr>
        <p:spPr>
          <a:xfrm>
            <a:off x="421388" y="4249016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65967D-6FE4-4FA5-B3D1-F128662436E7}"/>
              </a:ext>
            </a:extLst>
          </p:cNvPr>
          <p:cNvSpPr/>
          <p:nvPr/>
        </p:nvSpPr>
        <p:spPr>
          <a:xfrm>
            <a:off x="740567" y="5128910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C1C44A8-9142-4FF8-8538-38687B998207}"/>
              </a:ext>
            </a:extLst>
          </p:cNvPr>
          <p:cNvSpPr/>
          <p:nvPr/>
        </p:nvSpPr>
        <p:spPr>
          <a:xfrm>
            <a:off x="719719" y="4835612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6D237A-C25A-4FB8-8443-DE9C9A6780C2}"/>
              </a:ext>
            </a:extLst>
          </p:cNvPr>
          <p:cNvSpPr/>
          <p:nvPr/>
        </p:nvSpPr>
        <p:spPr>
          <a:xfrm>
            <a:off x="560130" y="5128910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88BC6E-3C8E-4938-8004-3D7E15E18C93}"/>
              </a:ext>
            </a:extLst>
          </p:cNvPr>
          <p:cNvSpPr/>
          <p:nvPr/>
        </p:nvSpPr>
        <p:spPr>
          <a:xfrm>
            <a:off x="1513350" y="4468989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EBDB9D3-7CDA-48EC-8424-117BD69C1DEB}"/>
              </a:ext>
            </a:extLst>
          </p:cNvPr>
          <p:cNvSpPr/>
          <p:nvPr/>
        </p:nvSpPr>
        <p:spPr>
          <a:xfrm>
            <a:off x="1492502" y="4175691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0037A8-32D8-4B6D-9832-73A71CFF182C}"/>
              </a:ext>
            </a:extLst>
          </p:cNvPr>
          <p:cNvSpPr/>
          <p:nvPr/>
        </p:nvSpPr>
        <p:spPr>
          <a:xfrm>
            <a:off x="1332913" y="4468989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374CAE-1822-4B3A-B73C-E82C3BB9E6C7}"/>
              </a:ext>
            </a:extLst>
          </p:cNvPr>
          <p:cNvSpPr/>
          <p:nvPr/>
        </p:nvSpPr>
        <p:spPr>
          <a:xfrm>
            <a:off x="1401927" y="5482593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V</a:t>
            </a:r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4745333-70AA-4E64-AD99-B8FD6E48CA34}"/>
              </a:ext>
            </a:extLst>
          </p:cNvPr>
          <p:cNvSpPr/>
          <p:nvPr/>
        </p:nvSpPr>
        <p:spPr>
          <a:xfrm>
            <a:off x="1381079" y="5189295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A0F2D7-F15A-4C48-9EF6-9CE3321770AD}"/>
              </a:ext>
            </a:extLst>
          </p:cNvPr>
          <p:cNvSpPr/>
          <p:nvPr/>
        </p:nvSpPr>
        <p:spPr>
          <a:xfrm>
            <a:off x="1221490" y="5482593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0C3680-F6C8-4968-953A-5539E5368C7E}"/>
              </a:ext>
            </a:extLst>
          </p:cNvPr>
          <p:cNvSpPr/>
          <p:nvPr/>
        </p:nvSpPr>
        <p:spPr>
          <a:xfrm>
            <a:off x="761413" y="5905377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0FFAA2B-F6E6-40E0-A4EA-86210D7281F0}"/>
              </a:ext>
            </a:extLst>
          </p:cNvPr>
          <p:cNvSpPr/>
          <p:nvPr/>
        </p:nvSpPr>
        <p:spPr>
          <a:xfrm>
            <a:off x="740565" y="5612079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4A53F81-0EB6-404E-8124-BA684A527FBB}"/>
              </a:ext>
            </a:extLst>
          </p:cNvPr>
          <p:cNvSpPr/>
          <p:nvPr/>
        </p:nvSpPr>
        <p:spPr>
          <a:xfrm>
            <a:off x="580976" y="5905377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F33B8D-A3D3-4069-88B4-7D162DDD14D4}"/>
              </a:ext>
            </a:extLst>
          </p:cNvPr>
          <p:cNvSpPr/>
          <p:nvPr/>
        </p:nvSpPr>
        <p:spPr>
          <a:xfrm>
            <a:off x="1374608" y="3550276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V</a:t>
            </a:r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BC62CDA-6614-462F-AD90-671E6B8C68E8}"/>
              </a:ext>
            </a:extLst>
          </p:cNvPr>
          <p:cNvSpPr/>
          <p:nvPr/>
        </p:nvSpPr>
        <p:spPr>
          <a:xfrm>
            <a:off x="1353760" y="3256978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4E78F15-FD46-4D9D-8620-4474C8C2416B}"/>
              </a:ext>
            </a:extLst>
          </p:cNvPr>
          <p:cNvSpPr/>
          <p:nvPr/>
        </p:nvSpPr>
        <p:spPr>
          <a:xfrm>
            <a:off x="1194171" y="3550276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90D314-B3E5-401C-ABD0-FD0AA6742E00}"/>
              </a:ext>
            </a:extLst>
          </p:cNvPr>
          <p:cNvSpPr/>
          <p:nvPr/>
        </p:nvSpPr>
        <p:spPr>
          <a:xfrm>
            <a:off x="1570861" y="6364000"/>
            <a:ext cx="277483" cy="439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DA5E9AD-6E3C-4E50-9B02-EEABFA785599}"/>
              </a:ext>
            </a:extLst>
          </p:cNvPr>
          <p:cNvSpPr/>
          <p:nvPr/>
        </p:nvSpPr>
        <p:spPr>
          <a:xfrm>
            <a:off x="1550013" y="6070702"/>
            <a:ext cx="319178" cy="29329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8EA6786-C501-4492-9BFB-2DB5F7F4B084}"/>
              </a:ext>
            </a:extLst>
          </p:cNvPr>
          <p:cNvSpPr/>
          <p:nvPr/>
        </p:nvSpPr>
        <p:spPr>
          <a:xfrm>
            <a:off x="1390424" y="6364000"/>
            <a:ext cx="638355" cy="9489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A9E22B5-82CC-4DCE-86C3-D15B0DACB5CF}"/>
              </a:ext>
            </a:extLst>
          </p:cNvPr>
          <p:cNvSpPr/>
          <p:nvPr/>
        </p:nvSpPr>
        <p:spPr>
          <a:xfrm>
            <a:off x="3270263" y="3768692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F71DFDA-056C-4D7C-BFE4-F997B248A6A7}"/>
              </a:ext>
            </a:extLst>
          </p:cNvPr>
          <p:cNvSpPr/>
          <p:nvPr/>
        </p:nvSpPr>
        <p:spPr>
          <a:xfrm>
            <a:off x="3249415" y="3475394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D91CEDA-1BC9-42D8-8F7D-195797CB7BFE}"/>
              </a:ext>
            </a:extLst>
          </p:cNvPr>
          <p:cNvSpPr/>
          <p:nvPr/>
        </p:nvSpPr>
        <p:spPr>
          <a:xfrm>
            <a:off x="3089826" y="3768692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A5F7853-FFB1-4E2D-B224-6D679B213479}"/>
              </a:ext>
            </a:extLst>
          </p:cNvPr>
          <p:cNvSpPr txBox="1"/>
          <p:nvPr/>
        </p:nvSpPr>
        <p:spPr>
          <a:xfrm>
            <a:off x="421388" y="2681465"/>
            <a:ext cx="4740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Case-control studies (including test-negative design)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1570F0-A146-46A6-AA82-D2241A35A551}"/>
              </a:ext>
            </a:extLst>
          </p:cNvPr>
          <p:cNvSpPr/>
          <p:nvPr/>
        </p:nvSpPr>
        <p:spPr>
          <a:xfrm>
            <a:off x="3929466" y="4061990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F92557A-36EC-47BC-84F8-B2EB0B958C50}"/>
              </a:ext>
            </a:extLst>
          </p:cNvPr>
          <p:cNvSpPr/>
          <p:nvPr/>
        </p:nvSpPr>
        <p:spPr>
          <a:xfrm>
            <a:off x="3908618" y="3768692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7312794-E56F-4C85-B35E-74AF9D10C08C}"/>
              </a:ext>
            </a:extLst>
          </p:cNvPr>
          <p:cNvSpPr/>
          <p:nvPr/>
        </p:nvSpPr>
        <p:spPr>
          <a:xfrm>
            <a:off x="3749029" y="4061990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B4CD4D-7FC6-4A92-8A0D-DBBCEB9ABF9D}"/>
              </a:ext>
            </a:extLst>
          </p:cNvPr>
          <p:cNvSpPr/>
          <p:nvPr/>
        </p:nvSpPr>
        <p:spPr>
          <a:xfrm>
            <a:off x="3249416" y="4749347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V</a:t>
            </a:r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B793B98-6FAE-457F-BFC6-3DD18A939BDB}"/>
              </a:ext>
            </a:extLst>
          </p:cNvPr>
          <p:cNvSpPr/>
          <p:nvPr/>
        </p:nvSpPr>
        <p:spPr>
          <a:xfrm>
            <a:off x="3228568" y="4456049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EC3759B-4C2C-4800-B153-8BA11DD77F2C}"/>
              </a:ext>
            </a:extLst>
          </p:cNvPr>
          <p:cNvSpPr/>
          <p:nvPr/>
        </p:nvSpPr>
        <p:spPr>
          <a:xfrm>
            <a:off x="3068979" y="4749347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DB69210-4137-4E0C-8C53-08D152BDA7EF}"/>
              </a:ext>
            </a:extLst>
          </p:cNvPr>
          <p:cNvSpPr/>
          <p:nvPr/>
        </p:nvSpPr>
        <p:spPr>
          <a:xfrm>
            <a:off x="4273804" y="3402070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V</a:t>
            </a:r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B8238A6-855A-4700-B001-B775416E0BBA}"/>
              </a:ext>
            </a:extLst>
          </p:cNvPr>
          <p:cNvSpPr/>
          <p:nvPr/>
        </p:nvSpPr>
        <p:spPr>
          <a:xfrm>
            <a:off x="4252956" y="3108772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316600A-941B-46F2-A6E6-7DF13402CB3B}"/>
              </a:ext>
            </a:extLst>
          </p:cNvPr>
          <p:cNvSpPr/>
          <p:nvPr/>
        </p:nvSpPr>
        <p:spPr>
          <a:xfrm>
            <a:off x="4093367" y="3402070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A7C433D-6994-4234-B340-6898F01022F3}"/>
              </a:ext>
            </a:extLst>
          </p:cNvPr>
          <p:cNvSpPr/>
          <p:nvPr/>
        </p:nvSpPr>
        <p:spPr>
          <a:xfrm>
            <a:off x="4273804" y="4658462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V</a:t>
            </a:r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A480981-C7AB-4297-B94B-3E4FBFCFC741}"/>
              </a:ext>
            </a:extLst>
          </p:cNvPr>
          <p:cNvSpPr/>
          <p:nvPr/>
        </p:nvSpPr>
        <p:spPr>
          <a:xfrm>
            <a:off x="4252956" y="4365164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6141D8F-ADDF-4F25-9B8C-1F5A1459FE13}"/>
              </a:ext>
            </a:extLst>
          </p:cNvPr>
          <p:cNvSpPr/>
          <p:nvPr/>
        </p:nvSpPr>
        <p:spPr>
          <a:xfrm>
            <a:off x="4093367" y="4658462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8F84898-EDA1-453F-ABD9-8EE6D705B1CF}"/>
              </a:ext>
            </a:extLst>
          </p:cNvPr>
          <p:cNvSpPr/>
          <p:nvPr/>
        </p:nvSpPr>
        <p:spPr>
          <a:xfrm>
            <a:off x="3774296" y="5214864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V</a:t>
            </a:r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A64C449-EEF7-4670-A7FF-1AA51C9AA4CB}"/>
              </a:ext>
            </a:extLst>
          </p:cNvPr>
          <p:cNvSpPr/>
          <p:nvPr/>
        </p:nvSpPr>
        <p:spPr>
          <a:xfrm>
            <a:off x="3753448" y="4921566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EAC85A8-23D8-4B85-AA92-25852425A69C}"/>
              </a:ext>
            </a:extLst>
          </p:cNvPr>
          <p:cNvSpPr/>
          <p:nvPr/>
        </p:nvSpPr>
        <p:spPr>
          <a:xfrm>
            <a:off x="3593859" y="5214864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A32C678-C80C-47FE-A27D-93D1DEBEE0B6}"/>
              </a:ext>
            </a:extLst>
          </p:cNvPr>
          <p:cNvSpPr/>
          <p:nvPr/>
        </p:nvSpPr>
        <p:spPr>
          <a:xfrm>
            <a:off x="4572134" y="5596872"/>
            <a:ext cx="277483" cy="4399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V</a:t>
            </a:r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CF96F27-8241-4733-B690-2B439CC19C72}"/>
              </a:ext>
            </a:extLst>
          </p:cNvPr>
          <p:cNvSpPr/>
          <p:nvPr/>
        </p:nvSpPr>
        <p:spPr>
          <a:xfrm>
            <a:off x="4551286" y="5303574"/>
            <a:ext cx="319178" cy="29329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A03AA84-60F5-4C70-A312-A1A7B090182B}"/>
              </a:ext>
            </a:extLst>
          </p:cNvPr>
          <p:cNvSpPr/>
          <p:nvPr/>
        </p:nvSpPr>
        <p:spPr>
          <a:xfrm>
            <a:off x="4391697" y="5596872"/>
            <a:ext cx="638355" cy="948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80B0F90-BE92-454D-A73F-C5D184493633}"/>
              </a:ext>
            </a:extLst>
          </p:cNvPr>
          <p:cNvSpPr txBox="1"/>
          <p:nvPr/>
        </p:nvSpPr>
        <p:spPr>
          <a:xfrm>
            <a:off x="3189585" y="5859922"/>
            <a:ext cx="967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D0062EC-8D25-4FEE-ACAD-1752F6A415CF}"/>
              </a:ext>
            </a:extLst>
          </p:cNvPr>
          <p:cNvSpPr txBox="1"/>
          <p:nvPr/>
        </p:nvSpPr>
        <p:spPr>
          <a:xfrm>
            <a:off x="183838" y="6434615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Cases</a:t>
            </a:r>
          </a:p>
        </p:txBody>
      </p:sp>
      <p:pic>
        <p:nvPicPr>
          <p:cNvPr id="69" name="Picture 2">
            <a:extLst>
              <a:ext uri="{FF2B5EF4-FFF2-40B4-BE49-F238E27FC236}">
                <a16:creationId xmlns:a16="http://schemas.microsoft.com/office/drawing/2014/main" id="{FE23A355-C2A3-403B-88AB-63B083DAF5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3" r="50826" b="55999"/>
          <a:stretch/>
        </p:blipFill>
        <p:spPr bwMode="auto">
          <a:xfrm>
            <a:off x="7804618" y="3127610"/>
            <a:ext cx="3224176" cy="1725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C25C6FC9-E0EA-4D30-980C-D5CD9EAB6605}"/>
              </a:ext>
            </a:extLst>
          </p:cNvPr>
          <p:cNvSpPr txBox="1"/>
          <p:nvPr/>
        </p:nvSpPr>
        <p:spPr>
          <a:xfrm>
            <a:off x="6993615" y="1441911"/>
            <a:ext cx="53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Evaluating </a:t>
            </a:r>
            <a:r>
              <a:rPr lang="en-US" sz="2400" i="1" dirty="0"/>
              <a:t>the total impact</a:t>
            </a:r>
            <a:r>
              <a:rPr lang="en-US" sz="2400" dirty="0"/>
              <a:t> of a vaccine</a:t>
            </a:r>
          </a:p>
        </p:txBody>
      </p:sp>
      <p:pic>
        <p:nvPicPr>
          <p:cNvPr id="72" name="Picture 2">
            <a:extLst>
              <a:ext uri="{FF2B5EF4-FFF2-40B4-BE49-F238E27FC236}">
                <a16:creationId xmlns:a16="http://schemas.microsoft.com/office/drawing/2014/main" id="{4A57C344-AFDB-455D-B62F-3018747B72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0" r="49847"/>
          <a:stretch/>
        </p:blipFill>
        <p:spPr bwMode="auto">
          <a:xfrm>
            <a:off x="7899078" y="4980112"/>
            <a:ext cx="2927488" cy="1725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EBE2F0-80F4-4FC6-9CAB-E120DF399F42}"/>
              </a:ext>
            </a:extLst>
          </p:cNvPr>
          <p:cNvSpPr txBox="1"/>
          <p:nvPr/>
        </p:nvSpPr>
        <p:spPr>
          <a:xfrm>
            <a:off x="1353760" y="2103544"/>
            <a:ext cx="2344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“Vaccine effectiveness”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CD350FC-C54C-4A44-BB6D-57070159A764}"/>
              </a:ext>
            </a:extLst>
          </p:cNvPr>
          <p:cNvSpPr txBox="1"/>
          <p:nvPr/>
        </p:nvSpPr>
        <p:spPr>
          <a:xfrm>
            <a:off x="6096000" y="1859328"/>
            <a:ext cx="61617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Captures both direct effects and </a:t>
            </a:r>
            <a:r>
              <a:rPr lang="en-US" sz="1600" b="1" u="sng" dirty="0"/>
              <a:t>indirect effects </a:t>
            </a:r>
            <a:r>
              <a:rPr lang="en-US" sz="1600" dirty="0"/>
              <a:t>that result from blocking transmission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74985D8-464F-4F83-A88D-FDA642ACF4B8}"/>
              </a:ext>
            </a:extLst>
          </p:cNvPr>
          <p:cNvSpPr txBox="1"/>
          <p:nvPr/>
        </p:nvSpPr>
        <p:spPr>
          <a:xfrm>
            <a:off x="6593715" y="2749268"/>
            <a:ext cx="5538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Ecological studies: Interrupted time series, synthetic controls…</a:t>
            </a:r>
          </a:p>
        </p:txBody>
      </p:sp>
    </p:spTree>
    <p:extLst>
      <p:ext uri="{BB962C8B-B14F-4D97-AF65-F5344CB8AC3E}">
        <p14:creationId xmlns:p14="http://schemas.microsoft.com/office/powerpoint/2010/main" val="2476429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55" grpId="0"/>
      <p:bldP spid="67" grpId="0"/>
      <p:bldP spid="70" grpId="0"/>
      <p:bldP spid="73" grpId="0"/>
      <p:bldP spid="74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2F2BD-563B-4988-9BF6-ACD08793B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final word: presenting results in light of uncertainty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01571A-2513-4B72-B0F3-1FE6BEC7A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8552" y="1825625"/>
            <a:ext cx="5733448" cy="4351338"/>
          </a:xfrm>
        </p:spPr>
        <p:txBody>
          <a:bodyPr/>
          <a:lstStyle/>
          <a:p>
            <a:r>
              <a:rPr lang="en-US" dirty="0"/>
              <a:t>The goal for impact evaluations is typically </a:t>
            </a:r>
            <a:r>
              <a:rPr lang="en-US" i="1" dirty="0"/>
              <a:t>estimation</a:t>
            </a:r>
            <a:r>
              <a:rPr lang="en-US" dirty="0"/>
              <a:t> of the effect size, not hypothesis testing</a:t>
            </a:r>
          </a:p>
          <a:p>
            <a:r>
              <a:rPr lang="en-US" dirty="0"/>
              <a:t>Focus on magnitude of estimate and uncertainty, not on </a:t>
            </a:r>
            <a:r>
              <a:rPr lang="en-US"/>
              <a:t>‘significance’ </a:t>
            </a:r>
            <a:endParaRPr lang="en-US" dirty="0"/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C3FFFA4D-005E-49A5-8D7C-37FD462981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146" y="2064722"/>
            <a:ext cx="594360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30DB41-F48F-4CD2-A2CB-CBF80B991CDD}"/>
              </a:ext>
            </a:extLst>
          </p:cNvPr>
          <p:cNvSpPr txBox="1"/>
          <p:nvPr/>
        </p:nvSpPr>
        <p:spPr>
          <a:xfrm>
            <a:off x="1578543" y="1825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22581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355EE-A3FE-4586-8F74-7002CF0B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12D70-DE41-4D29-AF6B-DD21C6111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(Draft) WHO guidance on vaccine impact evaluation:</a:t>
            </a:r>
          </a:p>
          <a:p>
            <a:pPr marL="0" indent="0">
              <a:buNone/>
            </a:pPr>
            <a:r>
              <a:rPr lang="en-US" dirty="0"/>
              <a:t>	https://guidance.interventionevaluatr.com/ </a:t>
            </a:r>
          </a:p>
          <a:p>
            <a:r>
              <a:rPr lang="en-US"/>
              <a:t>More extended </a:t>
            </a:r>
            <a:r>
              <a:rPr lang="en-US" dirty="0"/>
              <a:t>version of this workshop (with videos, guided data analyses):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2"/>
              </a:rPr>
              <a:t>https://vaccineevaluationworkshop.github.io/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1025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7574-81FD-4C64-8B38-BB92DE8A4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19" y="365125"/>
            <a:ext cx="11225981" cy="1325563"/>
          </a:xfrm>
        </p:spPr>
        <p:txBody>
          <a:bodyPr/>
          <a:lstStyle/>
          <a:p>
            <a:r>
              <a:rPr lang="en-US" dirty="0"/>
              <a:t>References to some </a:t>
            </a:r>
            <a:r>
              <a:rPr lang="en-US"/>
              <a:t>of the </a:t>
            </a:r>
            <a:r>
              <a:rPr lang="en-US" dirty="0"/>
              <a:t>papers discussed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5A503-2C10-4459-B87B-C901C5955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819" y="1825625"/>
            <a:ext cx="11769213" cy="4351338"/>
          </a:xfrm>
        </p:spPr>
        <p:txBody>
          <a:bodyPr/>
          <a:lstStyle/>
          <a:p>
            <a:r>
              <a:rPr lang="en-US" dirty="0"/>
              <a:t>Synthetic Controls (Latin America): </a:t>
            </a:r>
            <a:r>
              <a:rPr lang="en-US" dirty="0">
                <a:hlinkClick r:id="rId2"/>
              </a:rPr>
              <a:t>https://pubmed.ncbi.nlm.nih.gov/28154145/</a:t>
            </a:r>
            <a:endParaRPr lang="en-US" dirty="0"/>
          </a:p>
          <a:p>
            <a:r>
              <a:rPr lang="en-US" dirty="0"/>
              <a:t>Synthetic Controls (S Africa): https://pubmed.ncbi.nlm.nih.gov/33591995/</a:t>
            </a:r>
          </a:p>
          <a:p>
            <a:r>
              <a:rPr lang="en-US" dirty="0"/>
              <a:t>Changepoints (HPV): </a:t>
            </a:r>
            <a:r>
              <a:rPr lang="en-US" dirty="0">
                <a:hlinkClick r:id="rId3"/>
              </a:rPr>
              <a:t>https://pubmed.ncbi.nlm.nih.gov/28520854/</a:t>
            </a:r>
            <a:endParaRPr lang="en-US" dirty="0"/>
          </a:p>
          <a:p>
            <a:r>
              <a:rPr lang="en-US" dirty="0"/>
              <a:t>Changepoints (PCVs): </a:t>
            </a:r>
            <a:r>
              <a:rPr lang="en-US" dirty="0">
                <a:hlinkClick r:id="rId4"/>
              </a:rPr>
              <a:t>https://pubmed.ncbi.nlm.nih.gov/28767518/</a:t>
            </a:r>
            <a:endParaRPr lang="en-US" dirty="0"/>
          </a:p>
          <a:p>
            <a:r>
              <a:rPr lang="en-US" dirty="0"/>
              <a:t>Power calculations for ITS: </a:t>
            </a:r>
            <a:r>
              <a:rPr lang="en-US" dirty="0">
                <a:hlinkClick r:id="rId5"/>
              </a:rPr>
              <a:t>https://pubmed.ncbi.nlm.nih.gov/33117962/</a:t>
            </a:r>
            <a:endParaRPr lang="en-US" dirty="0"/>
          </a:p>
          <a:p>
            <a:r>
              <a:rPr lang="en-US" dirty="0"/>
              <a:t>Spatial (Latin America): </a:t>
            </a:r>
            <a:r>
              <a:rPr lang="en-US" dirty="0">
                <a:hlinkClick r:id="rId6"/>
              </a:rPr>
              <a:t>https://pubmed.ncbi.nlm.nih.gov/33447734/</a:t>
            </a:r>
            <a:endParaRPr lang="en-US" dirty="0"/>
          </a:p>
          <a:p>
            <a:r>
              <a:rPr lang="en-US" dirty="0"/>
              <a:t>Spatial change points (PCVs): https://pubmed.ncbi.nlm.nih.gov/27541841/</a:t>
            </a:r>
          </a:p>
        </p:txBody>
      </p:sp>
    </p:spTree>
    <p:extLst>
      <p:ext uri="{BB962C8B-B14F-4D97-AF65-F5344CB8AC3E}">
        <p14:creationId xmlns:p14="http://schemas.microsoft.com/office/powerpoint/2010/main" val="4186716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65C1-448B-4248-928E-88ECF59E6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want to know?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7C80F-4B44-4B20-89C4-99FC4FEAD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16780" cy="4351338"/>
          </a:xfrm>
        </p:spPr>
        <p:txBody>
          <a:bodyPr/>
          <a:lstStyle/>
          <a:p>
            <a:r>
              <a:rPr lang="en-US" dirty="0"/>
              <a:t>How many lives were saved or cases prevented by introduction of the vaccine?</a:t>
            </a:r>
          </a:p>
          <a:p>
            <a:pPr lvl="1"/>
            <a:r>
              <a:rPr lang="en-US" i="1" dirty="0"/>
              <a:t>“Introduction of the pneumococcal conjugate vaccine was associated with the prevention of XX lives from 2010-2015”</a:t>
            </a:r>
          </a:p>
          <a:p>
            <a:pPr lvl="1"/>
            <a:endParaRPr lang="en-US" i="1" dirty="0"/>
          </a:p>
          <a:p>
            <a:r>
              <a:rPr lang="en-US" dirty="0"/>
              <a:t>How much did the vaccine reduce disease rates compared to baseline?</a:t>
            </a:r>
          </a:p>
          <a:p>
            <a:pPr lvl="1"/>
            <a:r>
              <a:rPr lang="en-US" i="1" dirty="0"/>
              <a:t>“Introduction of the pneumococcal conjugate vaccine was associated with a XX% reduction in the rate of invasive pneumococcal disease”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316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0AF5F-BF1C-49AC-977B-09414FC56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D3693-ACBA-44BB-AC77-BFAFDA9E2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700"/>
            <a:ext cx="10515600" cy="4351338"/>
          </a:xfrm>
        </p:spPr>
        <p:txBody>
          <a:bodyPr/>
          <a:lstStyle/>
          <a:p>
            <a:r>
              <a:rPr lang="en-US" dirty="0"/>
              <a:t>Number of cases per week/month/year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A77818-9B10-411A-9C60-7C23254FF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14718" y="2330245"/>
            <a:ext cx="7953530" cy="40522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61799F-9100-4E9F-A8C3-291CE1BF8878}"/>
              </a:ext>
            </a:extLst>
          </p:cNvPr>
          <p:cNvSpPr txBox="1"/>
          <p:nvPr/>
        </p:nvSpPr>
        <p:spPr>
          <a:xfrm>
            <a:off x="10461023" y="5540243"/>
            <a:ext cx="178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Time (in months)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EDC6E3-C1FA-4240-BE94-872767FDB232}"/>
              </a:ext>
            </a:extLst>
          </p:cNvPr>
          <p:cNvCxnSpPr/>
          <p:nvPr/>
        </p:nvCxnSpPr>
        <p:spPr>
          <a:xfrm flipH="1">
            <a:off x="7125419" y="5944112"/>
            <a:ext cx="3614468" cy="1547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19AD832-ED21-43BB-9D52-573624C8B75D}"/>
              </a:ext>
            </a:extLst>
          </p:cNvPr>
          <p:cNvSpPr txBox="1"/>
          <p:nvPr/>
        </p:nvSpPr>
        <p:spPr>
          <a:xfrm>
            <a:off x="509579" y="3053038"/>
            <a:ext cx="1257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Number of events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448A41B-481B-4D32-8244-397904D78818}"/>
              </a:ext>
            </a:extLst>
          </p:cNvPr>
          <p:cNvCxnSpPr>
            <a:cxnSpLocks/>
          </p:cNvCxnSpPr>
          <p:nvPr/>
        </p:nvCxnSpPr>
        <p:spPr>
          <a:xfrm>
            <a:off x="1337094" y="3640346"/>
            <a:ext cx="429898" cy="3536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577106-B139-4B70-835C-2175C5225F87}"/>
              </a:ext>
            </a:extLst>
          </p:cNvPr>
          <p:cNvSpPr txBox="1"/>
          <p:nvPr/>
        </p:nvSpPr>
        <p:spPr>
          <a:xfrm>
            <a:off x="3287034" y="2664597"/>
            <a:ext cx="5808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monthly time series of pneumonia cases in infants in Brazil</a:t>
            </a:r>
          </a:p>
        </p:txBody>
      </p:sp>
    </p:spTree>
    <p:extLst>
      <p:ext uri="{BB962C8B-B14F-4D97-AF65-F5344CB8AC3E}">
        <p14:creationId xmlns:p14="http://schemas.microsoft.com/office/powerpoint/2010/main" val="1430709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67F64-348B-4613-B4FC-4CD401014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en-US" dirty="0"/>
              <a:t>The major challenge: Estimating the counterfactual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4FCEF06-E83A-492D-8BE2-E8283C71B371}"/>
              </a:ext>
            </a:extLst>
          </p:cNvPr>
          <p:cNvSpPr txBox="1">
            <a:spLocks/>
          </p:cNvSpPr>
          <p:nvPr/>
        </p:nvSpPr>
        <p:spPr>
          <a:xfrm>
            <a:off x="1485900" y="16224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i="1" dirty="0"/>
              <a:t>“What would have happened if the vaccine had not been introduced?”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2D9ACF-DB0F-46AE-9AD6-634F65465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144" y="2862263"/>
            <a:ext cx="5848350" cy="3294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F37555-E3F5-4410-969B-8A7235D3D5AF}"/>
              </a:ext>
            </a:extLst>
          </p:cNvPr>
          <p:cNvSpPr txBox="1"/>
          <p:nvPr/>
        </p:nvSpPr>
        <p:spPr>
          <a:xfrm>
            <a:off x="1485900" y="6262042"/>
            <a:ext cx="102250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The counterfactual is based on extrapolations from the pre-vaccine period</a:t>
            </a:r>
          </a:p>
        </p:txBody>
      </p:sp>
    </p:spTree>
    <p:extLst>
      <p:ext uri="{BB962C8B-B14F-4D97-AF65-F5344CB8AC3E}">
        <p14:creationId xmlns:p14="http://schemas.microsoft.com/office/powerpoint/2010/main" val="4207897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raphic 37">
            <a:extLst>
              <a:ext uri="{FF2B5EF4-FFF2-40B4-BE49-F238E27FC236}">
                <a16:creationId xmlns:a16="http://schemas.microsoft.com/office/drawing/2014/main" id="{C944E0DE-A1E8-4C00-B5FA-D0699949A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0094" y="1704285"/>
            <a:ext cx="10115367" cy="51537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C1BE95-28EB-403E-BF48-8EC0BAF09107}"/>
              </a:ext>
            </a:extLst>
          </p:cNvPr>
          <p:cNvSpPr txBox="1"/>
          <p:nvPr/>
        </p:nvSpPr>
        <p:spPr>
          <a:xfrm>
            <a:off x="5517777" y="1713599"/>
            <a:ext cx="2243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Vaccine intro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72A059B-1770-4807-81F7-E618DF30024F}"/>
              </a:ext>
            </a:extLst>
          </p:cNvPr>
          <p:cNvCxnSpPr>
            <a:cxnSpLocks/>
          </p:cNvCxnSpPr>
          <p:nvPr/>
        </p:nvCxnSpPr>
        <p:spPr>
          <a:xfrm flipV="1">
            <a:off x="1400597" y="3783993"/>
            <a:ext cx="5475189" cy="23634"/>
          </a:xfrm>
          <a:prstGeom prst="line">
            <a:avLst/>
          </a:prstGeom>
          <a:ln w="28575" cap="sq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ight Brace 8">
            <a:extLst>
              <a:ext uri="{FF2B5EF4-FFF2-40B4-BE49-F238E27FC236}">
                <a16:creationId xmlns:a16="http://schemas.microsoft.com/office/drawing/2014/main" id="{8632E1D4-2FFF-4161-90BC-0410C5625F27}"/>
              </a:ext>
            </a:extLst>
          </p:cNvPr>
          <p:cNvSpPr/>
          <p:nvPr/>
        </p:nvSpPr>
        <p:spPr>
          <a:xfrm>
            <a:off x="9837973" y="3763871"/>
            <a:ext cx="238213" cy="517271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645647-EE0E-4FEE-9A57-BABA175A97ED}"/>
              </a:ext>
            </a:extLst>
          </p:cNvPr>
          <p:cNvCxnSpPr>
            <a:cxnSpLocks/>
          </p:cNvCxnSpPr>
          <p:nvPr/>
        </p:nvCxnSpPr>
        <p:spPr>
          <a:xfrm>
            <a:off x="7580121" y="4281142"/>
            <a:ext cx="2273643" cy="1"/>
          </a:xfrm>
          <a:prstGeom prst="line">
            <a:avLst/>
          </a:prstGeom>
          <a:ln w="28575">
            <a:solidFill>
              <a:srgbClr val="2E75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27ADF8A-DE59-409E-A72E-C2ECF14ECB4B}"/>
              </a:ext>
            </a:extLst>
          </p:cNvPr>
          <p:cNvSpPr txBox="1"/>
          <p:nvPr/>
        </p:nvSpPr>
        <p:spPr>
          <a:xfrm>
            <a:off x="1308690" y="5533895"/>
            <a:ext cx="5567096" cy="276999"/>
          </a:xfrm>
          <a:prstGeom prst="rect">
            <a:avLst/>
          </a:prstGeom>
          <a:solidFill>
            <a:srgbClr val="FF0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Pre-vaccine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A8E744-0E15-463D-B73E-48DD0D4686CB}"/>
              </a:ext>
            </a:extLst>
          </p:cNvPr>
          <p:cNvSpPr txBox="1"/>
          <p:nvPr/>
        </p:nvSpPr>
        <p:spPr>
          <a:xfrm>
            <a:off x="7580121" y="5532573"/>
            <a:ext cx="2323070" cy="276999"/>
          </a:xfrm>
          <a:prstGeom prst="rect">
            <a:avLst/>
          </a:prstGeom>
          <a:solidFill>
            <a:srgbClr val="00B05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Post-vaccine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DC3C289-E105-47EE-84BB-097E42CE6DBF}"/>
              </a:ext>
            </a:extLst>
          </p:cNvPr>
          <p:cNvCxnSpPr>
            <a:cxnSpLocks/>
          </p:cNvCxnSpPr>
          <p:nvPr/>
        </p:nvCxnSpPr>
        <p:spPr>
          <a:xfrm>
            <a:off x="9483062" y="3132084"/>
            <a:ext cx="67915" cy="4931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1915C53-381A-4D87-A3B3-9037EFF68FC0}"/>
              </a:ext>
            </a:extLst>
          </p:cNvPr>
          <p:cNvSpPr txBox="1"/>
          <p:nvPr/>
        </p:nvSpPr>
        <p:spPr>
          <a:xfrm>
            <a:off x="7817467" y="1991637"/>
            <a:ext cx="5338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“Counterfactual”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F04186-294D-4ADE-9E1D-4A47964DCD26}"/>
              </a:ext>
            </a:extLst>
          </p:cNvPr>
          <p:cNvSpPr txBox="1"/>
          <p:nvPr/>
        </p:nvSpPr>
        <p:spPr>
          <a:xfrm>
            <a:off x="6875786" y="5527725"/>
            <a:ext cx="704335" cy="276999"/>
          </a:xfrm>
          <a:prstGeom prst="rect">
            <a:avLst/>
          </a:prstGeom>
          <a:solidFill>
            <a:srgbClr val="FFC000">
              <a:alpha val="41000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US" sz="1200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6B39AC7-3ACE-4281-B7CA-8B6DC172D9EF}"/>
              </a:ext>
            </a:extLst>
          </p:cNvPr>
          <p:cNvCxnSpPr>
            <a:cxnSpLocks/>
          </p:cNvCxnSpPr>
          <p:nvPr/>
        </p:nvCxnSpPr>
        <p:spPr>
          <a:xfrm flipV="1">
            <a:off x="6875786" y="3763872"/>
            <a:ext cx="2864708" cy="20121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38A673FA-BE0F-449D-B731-1E87D3855AF0}"/>
              </a:ext>
            </a:extLst>
          </p:cNvPr>
          <p:cNvSpPr txBox="1"/>
          <p:nvPr/>
        </p:nvSpPr>
        <p:spPr>
          <a:xfrm>
            <a:off x="10076186" y="3699340"/>
            <a:ext cx="1390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Vaccine effect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21D09DC-0E3C-4317-B1AF-96E031B32B13}"/>
              </a:ext>
            </a:extLst>
          </p:cNvPr>
          <p:cNvSpPr/>
          <p:nvPr/>
        </p:nvSpPr>
        <p:spPr>
          <a:xfrm>
            <a:off x="6875786" y="2031738"/>
            <a:ext cx="4812956" cy="3997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5A878F4-2F99-4617-B18A-E8EC8D8DEA42}"/>
              </a:ext>
            </a:extLst>
          </p:cNvPr>
          <p:cNvCxnSpPr>
            <a:cxnSpLocks/>
          </p:cNvCxnSpPr>
          <p:nvPr/>
        </p:nvCxnSpPr>
        <p:spPr>
          <a:xfrm>
            <a:off x="6585450" y="2092991"/>
            <a:ext cx="290336" cy="4340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F785945D-8454-4F63-8E47-0F54D274BA2A}"/>
              </a:ext>
            </a:extLst>
          </p:cNvPr>
          <p:cNvSpPr/>
          <p:nvPr/>
        </p:nvSpPr>
        <p:spPr>
          <a:xfrm>
            <a:off x="7529944" y="5397285"/>
            <a:ext cx="4311197" cy="875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itle 55">
            <a:extLst>
              <a:ext uri="{FF2B5EF4-FFF2-40B4-BE49-F238E27FC236}">
                <a16:creationId xmlns:a16="http://schemas.microsoft.com/office/drawing/2014/main" id="{4298C8CA-80BB-4DB1-A6BC-8E6BDB028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en-US" dirty="0"/>
              <a:t>Estimating the effect of  a vaccine from a time series</a:t>
            </a:r>
          </a:p>
        </p:txBody>
      </p:sp>
    </p:spTree>
    <p:extLst>
      <p:ext uri="{BB962C8B-B14F-4D97-AF65-F5344CB8AC3E}">
        <p14:creationId xmlns:p14="http://schemas.microsoft.com/office/powerpoint/2010/main" val="2516242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  <p:bldP spid="14" grpId="0"/>
      <p:bldP spid="50" grpId="0"/>
      <p:bldP spid="53" grpId="0" animBg="1"/>
      <p:bldP spid="5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11790</TotalTime>
  <Words>2375</Words>
  <Application>Microsoft Office PowerPoint</Application>
  <PresentationFormat>Widescreen</PresentationFormat>
  <Paragraphs>314</Paragraphs>
  <Slides>52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Calibri</vt:lpstr>
      <vt:lpstr>Calibri Light</vt:lpstr>
      <vt:lpstr>Helvetica</vt:lpstr>
      <vt:lpstr>Lato</vt:lpstr>
      <vt:lpstr>Open Sans</vt:lpstr>
      <vt:lpstr>Times New Roman</vt:lpstr>
      <vt:lpstr>Office Theme</vt:lpstr>
      <vt:lpstr> ISPPPD WS1:  Evaluating Vaccine Impact using Time Series Data</vt:lpstr>
      <vt:lpstr>Acknowledgements</vt:lpstr>
      <vt:lpstr>Conflicts of interest</vt:lpstr>
      <vt:lpstr>Structure of the workshop</vt:lpstr>
      <vt:lpstr>Quantifying the benefits of vaccination</vt:lpstr>
      <vt:lpstr>What do we want to know?</vt:lpstr>
      <vt:lpstr>Time series</vt:lpstr>
      <vt:lpstr>The major challenge: Estimating the counterfactual</vt:lpstr>
      <vt:lpstr>Estimating the effect of  a vaccine from a time series</vt:lpstr>
      <vt:lpstr>PowerPoint Presentation</vt:lpstr>
      <vt:lpstr>Major types of analyses</vt:lpstr>
      <vt:lpstr>Some simple models,  extrapolated from pre-vaccine data</vt:lpstr>
      <vt:lpstr>Pre-post analysis</vt:lpstr>
      <vt:lpstr>Controlling for seasonality</vt:lpstr>
      <vt:lpstr>Pre-post analysis+seasonality</vt:lpstr>
      <vt:lpstr>Pre-post analysis+seasonality</vt:lpstr>
      <vt:lpstr>Pre-post analysis+seasonality + linear trend</vt:lpstr>
      <vt:lpstr>Interrupted time series (ITS) models </vt:lpstr>
      <vt:lpstr>PowerPoint Presentation</vt:lpstr>
      <vt:lpstr>Evaluating impact of vaccines from time series</vt:lpstr>
      <vt:lpstr>Key challenge with ITS: Need to specify the time when the change(s) occur and the shape of that change  </vt:lpstr>
      <vt:lpstr>Specifying the time when the change occurred</vt:lpstr>
      <vt:lpstr>ITS with level change</vt:lpstr>
      <vt:lpstr>ITS with slope change and disjointed segments</vt:lpstr>
      <vt:lpstr>ITS with connected segments </vt:lpstr>
      <vt:lpstr>ITS with connected segments and leveling of slope</vt:lpstr>
      <vt:lpstr>Sensitivity to choice of model depends  on the data</vt:lpstr>
      <vt:lpstr>Building uncertainty about ITS change point into the analysis plan using Change Point Analysis</vt:lpstr>
      <vt:lpstr>Think like an experimentalist</vt:lpstr>
      <vt:lpstr>What else could go wrong with analyses?</vt:lpstr>
      <vt:lpstr>Ability to detect a vaccine-associated decline</vt:lpstr>
      <vt:lpstr>Changes in ICD coding practices</vt:lpstr>
      <vt:lpstr>There are a lot of factors aside from vaccination that influence disease or death rates. What do we do about it?</vt:lpstr>
      <vt:lpstr>Use control diseases to detect/adjust for unrelated trends</vt:lpstr>
      <vt:lpstr>Using controls as an adjustment variable</vt:lpstr>
      <vt:lpstr>Using controls as an adjustment variable</vt:lpstr>
      <vt:lpstr>Possible control for pneumonia</vt:lpstr>
      <vt:lpstr>Key Assumptions</vt:lpstr>
      <vt:lpstr>What is a good control for pneumonia?</vt:lpstr>
      <vt:lpstr>What has been used as a control for PCV impact against pneumonia?</vt:lpstr>
      <vt:lpstr>The ideal control: Shares all causal factors, but is not influenced by vaccine</vt:lpstr>
      <vt:lpstr>Letting the data select controls</vt:lpstr>
      <vt:lpstr>What does synthetic controls do?</vt:lpstr>
      <vt:lpstr>What does synthetic controls do?</vt:lpstr>
      <vt:lpstr>Example: Pneumonia in S Africa</vt:lpstr>
      <vt:lpstr>Synthetic Controls: Pros and Cons</vt:lpstr>
      <vt:lpstr>Which analytical method is best?</vt:lpstr>
      <vt:lpstr>PowerPoint Presentation</vt:lpstr>
      <vt:lpstr>What if there is no good control?</vt:lpstr>
      <vt:lpstr>A final word: presenting results in light of uncertainty</vt:lpstr>
      <vt:lpstr>Resources</vt:lpstr>
      <vt:lpstr>References to some of the papers discussed here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Weinberger, Daniel</dc:creator>
  <cp:lastModifiedBy>Weinberger, Daniel</cp:lastModifiedBy>
  <cp:revision>273</cp:revision>
  <dcterms:created xsi:type="dcterms:W3CDTF">2017-01-16T17:28:53Z</dcterms:created>
  <dcterms:modified xsi:type="dcterms:W3CDTF">2022-06-11T21:15:39Z</dcterms:modified>
</cp:coreProperties>
</file>

<file path=docProps/thumbnail.jpeg>
</file>